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</p:sldMasterIdLst>
  <p:notesMasterIdLst>
    <p:notesMasterId r:id="rId23"/>
  </p:notesMasterIdLst>
  <p:handoutMasterIdLst>
    <p:handoutMasterId r:id="rId24"/>
  </p:handout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>
          <p15:clr>
            <a:srgbClr val="A4A3A4"/>
          </p15:clr>
        </p15:guide>
        <p15:guide id="2" orient="horz" pos="3869">
          <p15:clr>
            <a:srgbClr val="A4A3A4"/>
          </p15:clr>
        </p15:guide>
        <p15:guide id="3" pos="345">
          <p15:clr>
            <a:srgbClr val="A4A3A4"/>
          </p15:clr>
        </p15:guide>
        <p15:guide id="4" pos="53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8E9C"/>
    <a:srgbClr val="E6EFF3"/>
    <a:srgbClr val="E632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818" autoAdjust="0"/>
  </p:normalViewPr>
  <p:slideViewPr>
    <p:cSldViewPr snapToGrid="0" snapToObjects="1">
      <p:cViewPr varScale="1">
        <p:scale>
          <a:sx n="127" d="100"/>
          <a:sy n="127" d="100"/>
        </p:scale>
        <p:origin x="1086" y="114"/>
      </p:cViewPr>
      <p:guideLst>
        <p:guide orient="horz" pos="890"/>
        <p:guide orient="horz" pos="3869"/>
        <p:guide pos="345"/>
        <p:guide pos="5366"/>
      </p:guideLst>
    </p:cSldViewPr>
  </p:slideViewPr>
  <p:outlineViewPr>
    <p:cViewPr>
      <p:scale>
        <a:sx n="33" d="100"/>
        <a:sy n="33" d="100"/>
      </p:scale>
      <p:origin x="36" y="4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3288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2016" y="9430306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/>
            </a:lvl1pPr>
          </a:lstStyle>
          <a:p>
            <a:fld id="{A4F87B00-D7D7-4E73-88E5-5DF5797B2681}" type="datetimeFigureOut">
              <a:rPr lang="de-AT" smtClean="0"/>
              <a:t>27.08.2019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3"/>
          </p:nvPr>
        </p:nvSpPr>
        <p:spPr>
          <a:xfrm>
            <a:off x="2945659" y="9428583"/>
            <a:ext cx="904784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1BCACBB0-6C6B-4B3E-B6E6-54B62284C21B}" type="slidenum">
              <a:rPr lang="de-AT" smtClean="0"/>
              <a:pPr algn="ctr"/>
              <a:t>‹Nr.›</a:t>
            </a:fld>
            <a:endParaRPr lang="de-AT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5050" y="378993"/>
            <a:ext cx="1371666" cy="33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334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2016" y="942858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/>
            </a:lvl1pPr>
          </a:lstStyle>
          <a:p>
            <a:fld id="{64F923B6-97FF-4AF0-A17D-1758840DBBE2}" type="datetimeFigureOut">
              <a:rPr lang="de-AT" smtClean="0"/>
              <a:t>27.08.2019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11188" y="674688"/>
            <a:ext cx="5575300" cy="4181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854894" y="4963319"/>
            <a:ext cx="5090351" cy="421882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2945659" y="9428582"/>
            <a:ext cx="904784" cy="4980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/>
            </a:lvl1pPr>
          </a:lstStyle>
          <a:p>
            <a:fld id="{F0A5DA3B-92D6-4D4B-9895-D15CB563B5E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6113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2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96000" indent="-171450" algn="l" defTabSz="914400" rtl="0" eaLnBrk="1" latinLnBrk="0" hangingPunct="1">
      <a:spcBef>
        <a:spcPts val="200"/>
      </a:spcBef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792000" indent="-171450" algn="l" defTabSz="914400" rtl="0" eaLnBrk="1" latinLnBrk="0" hangingPunct="1">
      <a:spcBef>
        <a:spcPts val="200"/>
      </a:spcBef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188000" indent="-171450" algn="l" defTabSz="914400" rtl="0" eaLnBrk="1" latinLnBrk="0" hangingPunct="1">
      <a:spcBef>
        <a:spcPts val="200"/>
      </a:spcBef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584000" indent="-171450" algn="l" defTabSz="914400" rtl="0" eaLnBrk="1" latinLnBrk="0" hangingPunct="1">
      <a:spcBef>
        <a:spcPts val="200"/>
      </a:spcBef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BKA-2018\BKA2018-Brief\REPUBLIK-AT-DOKUMENTVORLAGEN\POTX\HG_Powerpoint_4zu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9999" y="1270000"/>
            <a:ext cx="7978526" cy="1054449"/>
          </a:xfrm>
        </p:spPr>
        <p:txBody>
          <a:bodyPr anchor="b" anchorCtr="0"/>
          <a:lstStyle>
            <a:lvl1pPr>
              <a:lnSpc>
                <a:spcPts val="4000"/>
              </a:lnSpc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 smtClean="0"/>
              <a:t>Titelmasterformat 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AT" dirty="0"/>
          </a:p>
        </p:txBody>
      </p:sp>
      <p:sp>
        <p:nvSpPr>
          <p:cNvPr id="3" name="Untertitel 1"/>
          <p:cNvSpPr>
            <a:spLocks noGrp="1"/>
          </p:cNvSpPr>
          <p:nvPr>
            <p:ph type="subTitle" idx="1"/>
          </p:nvPr>
        </p:nvSpPr>
        <p:spPr>
          <a:xfrm>
            <a:off x="539999" y="2414799"/>
            <a:ext cx="7978526" cy="1853851"/>
          </a:xfrm>
        </p:spPr>
        <p:txBody>
          <a:bodyPr/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39750" y="5588000"/>
            <a:ext cx="3422650" cy="554038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6651752" y="230400"/>
            <a:ext cx="22002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AT" sz="1200" dirty="0" smtClean="0">
                <a:solidFill>
                  <a:srgbClr val="338E9C"/>
                </a:solidFill>
              </a:rPr>
              <a:t>bmdw.gv.at</a:t>
            </a:r>
            <a:endParaRPr lang="de-AT" sz="1200" dirty="0">
              <a:solidFill>
                <a:srgbClr val="338E9C"/>
              </a:solidFill>
            </a:endParaRPr>
          </a:p>
        </p:txBody>
      </p:sp>
      <p:pic>
        <p:nvPicPr>
          <p:cNvPr id="10" name="Grafik 9" descr="Logo BMDW" title="Logo BMDW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800" y="208971"/>
            <a:ext cx="2746420" cy="665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7482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316047"/>
            <a:ext cx="7978525" cy="829455"/>
          </a:xfrm>
        </p:spPr>
        <p:txBody>
          <a:bodyPr/>
          <a:lstStyle>
            <a:lvl1pPr>
              <a:defRPr>
                <a:solidFill>
                  <a:srgbClr val="338E9C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39750" y="2075647"/>
            <a:ext cx="7978775" cy="4066391"/>
          </a:xfrm>
        </p:spPr>
        <p:txBody>
          <a:bodyPr/>
          <a:lstStyle>
            <a:lvl1pPr>
              <a:buClr>
                <a:srgbClr val="338E9C"/>
              </a:buClr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47638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ld + Text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8E9C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Präsentationstitel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39750" y="2077200"/>
            <a:ext cx="3813175" cy="4064838"/>
          </a:xfrm>
        </p:spPr>
        <p:txBody>
          <a:bodyPr/>
          <a:lstStyle>
            <a:lvl1pPr>
              <a:buClr>
                <a:srgbClr val="338E9C"/>
              </a:buClr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4706125" y="2077200"/>
            <a:ext cx="3812400" cy="4064838"/>
          </a:xfrm>
        </p:spPr>
        <p:txBody>
          <a:bodyPr/>
          <a:lstStyle>
            <a:lvl1pPr>
              <a:buClr>
                <a:srgbClr val="338E9C"/>
              </a:buClr>
              <a:defRPr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939140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-beliebig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8E9C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539750" y="2077200"/>
            <a:ext cx="7978775" cy="4064838"/>
          </a:xfrm>
        </p:spPr>
        <p:txBody>
          <a:bodyPr/>
          <a:lstStyle>
            <a:lvl1pPr>
              <a:buClr>
                <a:srgbClr val="338E9C"/>
              </a:buClr>
              <a:defRPr/>
            </a:lvl1pPr>
            <a:lvl3pPr>
              <a:buClr>
                <a:srgbClr val="338E9C"/>
              </a:buClr>
              <a:defRPr/>
            </a:lvl3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552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999" y="1266450"/>
            <a:ext cx="5389200" cy="1117613"/>
          </a:xfrm>
        </p:spPr>
        <p:txBody>
          <a:bodyPr/>
          <a:lstStyle>
            <a:lvl1pPr>
              <a:lnSpc>
                <a:spcPts val="4000"/>
              </a:lnSpc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</a:t>
            </a:r>
            <a:br>
              <a:rPr lang="de-DE" dirty="0" smtClean="0"/>
            </a:br>
            <a:r>
              <a:rPr lang="de-DE" dirty="0" smtClean="0"/>
              <a:t>bearbeiten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539750" y="4857750"/>
            <a:ext cx="3423600" cy="1284288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068122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ED75-2C49-472E-AF29-2217ED1FECA5}" type="datetimeFigureOut">
              <a:rPr lang="de-DE" smtClean="0"/>
              <a:t>27.08.2019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AB18-F89C-4A1C-879B-D8FFA33BD0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670472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AED75-2C49-472E-AF29-2217ED1FECA5}" type="datetimeFigureOut">
              <a:rPr lang="de-DE" smtClean="0"/>
              <a:t>27.08.2019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CAB18-F89C-4A1C-879B-D8FFA33BD0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363864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8E9C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39750" y="2077200"/>
            <a:ext cx="7978775" cy="3922713"/>
          </a:xfrm>
        </p:spPr>
        <p:txBody>
          <a:bodyPr/>
          <a:lstStyle>
            <a:lvl1pPr>
              <a:buClr>
                <a:srgbClr val="338E9C"/>
              </a:buClr>
              <a:defRPr/>
            </a:lvl1pPr>
            <a:lvl3pPr>
              <a:buClr>
                <a:srgbClr val="338E9C"/>
              </a:buClr>
              <a:defRPr/>
            </a:lvl3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704003" y="6387002"/>
            <a:ext cx="814522" cy="266700"/>
          </a:xfrm>
        </p:spPr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5316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316047"/>
            <a:ext cx="7978525" cy="829455"/>
          </a:xfrm>
        </p:spPr>
        <p:txBody>
          <a:bodyPr/>
          <a:lstStyle>
            <a:lvl1pPr>
              <a:defRPr>
                <a:solidFill>
                  <a:srgbClr val="338E9C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39750" y="2075647"/>
            <a:ext cx="7978775" cy="4066391"/>
          </a:xfrm>
        </p:spPr>
        <p:txBody>
          <a:bodyPr/>
          <a:lstStyle>
            <a:lvl1pPr>
              <a:buClr>
                <a:srgbClr val="338E9C"/>
              </a:buClr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60732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8E9C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Präsentationstitel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39750" y="2077200"/>
            <a:ext cx="3813175" cy="4064838"/>
          </a:xfrm>
        </p:spPr>
        <p:txBody>
          <a:bodyPr/>
          <a:lstStyle>
            <a:lvl1pPr>
              <a:buClr>
                <a:srgbClr val="338E9C"/>
              </a:buClr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4706125" y="2077200"/>
            <a:ext cx="3812400" cy="4064838"/>
          </a:xfrm>
        </p:spPr>
        <p:txBody>
          <a:bodyPr/>
          <a:lstStyle>
            <a:lvl1pPr>
              <a:buClr>
                <a:srgbClr val="338E9C"/>
              </a:buClr>
              <a:defRPr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39426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beliebig -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8E9C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 smtClean="0"/>
              <a:t>Präsentationstitel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5"/>
          </p:nvPr>
        </p:nvSpPr>
        <p:spPr>
          <a:xfrm>
            <a:off x="540000" y="2077200"/>
            <a:ext cx="3838575" cy="4064838"/>
          </a:xfrm>
        </p:spPr>
        <p:txBody>
          <a:bodyPr/>
          <a:lstStyle>
            <a:lvl1pPr>
              <a:buClr>
                <a:srgbClr val="338E9C"/>
              </a:buClr>
              <a:defRPr/>
            </a:lvl1pPr>
            <a:lvl3pPr>
              <a:buClr>
                <a:srgbClr val="338E9C"/>
              </a:buClr>
              <a:defRPr/>
            </a:lvl3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6"/>
          </p:nvPr>
        </p:nvSpPr>
        <p:spPr>
          <a:xfrm>
            <a:off x="4679950" y="2077200"/>
            <a:ext cx="3838575" cy="4064838"/>
          </a:xfrm>
        </p:spPr>
        <p:txBody>
          <a:bodyPr/>
          <a:lstStyle>
            <a:lvl1pPr>
              <a:buClr>
                <a:srgbClr val="338E9C"/>
              </a:buClr>
              <a:defRPr/>
            </a:lvl1pPr>
            <a:lvl3pPr>
              <a:buClr>
                <a:srgbClr val="338E9C"/>
              </a:buClr>
              <a:defRPr/>
            </a:lvl3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66619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-beliebig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8E9C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539750" y="2077200"/>
            <a:ext cx="7978775" cy="4064838"/>
          </a:xfrm>
        </p:spPr>
        <p:txBody>
          <a:bodyPr/>
          <a:lstStyle>
            <a:lvl1pPr>
              <a:buClr>
                <a:srgbClr val="338E9C"/>
              </a:buClr>
              <a:defRPr/>
            </a:lvl1pPr>
            <a:lvl3pPr>
              <a:buClr>
                <a:srgbClr val="338E9C"/>
              </a:buClr>
              <a:defRPr/>
            </a:lvl3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5044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999" y="1266450"/>
            <a:ext cx="5389200" cy="1117613"/>
          </a:xfrm>
        </p:spPr>
        <p:txBody>
          <a:bodyPr/>
          <a:lstStyle>
            <a:lvl1pPr>
              <a:lnSpc>
                <a:spcPts val="4000"/>
              </a:lnSpc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</a:t>
            </a:r>
            <a:br>
              <a:rPr lang="de-DE" dirty="0" smtClean="0"/>
            </a:br>
            <a:r>
              <a:rPr lang="de-DE" dirty="0" smtClean="0"/>
              <a:t>bearbeiten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539750" y="4857750"/>
            <a:ext cx="3423600" cy="1284288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27436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BKA-2018\BKA2018-Brief\REPUBLIK-AT-DOKUMENTVORLAGEN\POTX\HG_Powerpoint_4zu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9999" y="1270000"/>
            <a:ext cx="7978526" cy="1054449"/>
          </a:xfrm>
        </p:spPr>
        <p:txBody>
          <a:bodyPr anchor="b" anchorCtr="0"/>
          <a:lstStyle>
            <a:lvl1pPr>
              <a:lnSpc>
                <a:spcPts val="4000"/>
              </a:lnSpc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 smtClean="0"/>
              <a:t>Titelmasterformat 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AT" dirty="0"/>
          </a:p>
        </p:txBody>
      </p:sp>
      <p:sp>
        <p:nvSpPr>
          <p:cNvPr id="3" name="Untertitel 1"/>
          <p:cNvSpPr>
            <a:spLocks noGrp="1"/>
          </p:cNvSpPr>
          <p:nvPr>
            <p:ph type="subTitle" idx="1"/>
          </p:nvPr>
        </p:nvSpPr>
        <p:spPr>
          <a:xfrm>
            <a:off x="539999" y="2414799"/>
            <a:ext cx="7978526" cy="1853851"/>
          </a:xfrm>
        </p:spPr>
        <p:txBody>
          <a:bodyPr/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39750" y="5588000"/>
            <a:ext cx="3422650" cy="554038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6651752" y="230400"/>
            <a:ext cx="22002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AT" sz="1200" dirty="0" smtClean="0">
                <a:solidFill>
                  <a:srgbClr val="338E9C"/>
                </a:solidFill>
              </a:rPr>
              <a:t>bmdw.gv.at</a:t>
            </a:r>
            <a:endParaRPr lang="de-AT" sz="1200" dirty="0">
              <a:solidFill>
                <a:srgbClr val="338E9C"/>
              </a:solidFill>
            </a:endParaRPr>
          </a:p>
        </p:txBody>
      </p:sp>
      <p:pic>
        <p:nvPicPr>
          <p:cNvPr id="10" name="Grafik 9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800" y="208971"/>
            <a:ext cx="2746420" cy="665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2446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folie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8E9C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39750" y="2077200"/>
            <a:ext cx="7978775" cy="3922713"/>
          </a:xfrm>
        </p:spPr>
        <p:txBody>
          <a:bodyPr/>
          <a:lstStyle>
            <a:lvl1pPr>
              <a:buClr>
                <a:srgbClr val="338E9C"/>
              </a:buClr>
              <a:defRPr/>
            </a:lvl1pPr>
            <a:lvl3pPr>
              <a:buClr>
                <a:srgbClr val="338E9C"/>
              </a:buClr>
              <a:defRPr/>
            </a:lvl3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704003" y="6387002"/>
            <a:ext cx="814522" cy="266700"/>
          </a:xfrm>
        </p:spPr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4659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BKA-2018\BKA2018-Brief\REPUBLIK-AT-DOKUMENTVORLAGEN\POTX\HG_Powerpoint_4zu3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1317625"/>
            <a:ext cx="7978525" cy="829455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2075867"/>
            <a:ext cx="7978525" cy="40661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 </a:t>
            </a:r>
            <a:br>
              <a:rPr lang="de-DE" dirty="0" smtClean="0"/>
            </a:br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 – wie Ebene zuvor</a:t>
            </a:r>
          </a:p>
          <a:p>
            <a:pPr lvl="2"/>
            <a:r>
              <a:rPr lang="de-DE" dirty="0" smtClean="0"/>
              <a:t>Dritte Ebene – wie Ebene zuvor</a:t>
            </a:r>
          </a:p>
        </p:txBody>
      </p:sp>
      <p:sp>
        <p:nvSpPr>
          <p:cNvPr id="9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540000" y="6387002"/>
            <a:ext cx="6875916" cy="266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de-AT" smtClean="0"/>
              <a:t>Präsentationstitel</a:t>
            </a:r>
            <a:endParaRPr lang="de-AT" dirty="0"/>
          </a:p>
        </p:txBody>
      </p:sp>
      <p:sp>
        <p:nvSpPr>
          <p:cNvPr id="20" name="Foliennummernplatzhalter 13"/>
          <p:cNvSpPr>
            <a:spLocks noGrp="1"/>
          </p:cNvSpPr>
          <p:nvPr>
            <p:ph type="sldNum" sz="quarter" idx="4"/>
          </p:nvPr>
        </p:nvSpPr>
        <p:spPr>
          <a:xfrm>
            <a:off x="7558201" y="6387002"/>
            <a:ext cx="960324" cy="266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6651752" y="230400"/>
            <a:ext cx="22002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AT" sz="1200" dirty="0" smtClean="0">
                <a:solidFill>
                  <a:srgbClr val="338E9C"/>
                </a:solidFill>
              </a:rPr>
              <a:t>bmdw.gv.at</a:t>
            </a:r>
            <a:endParaRPr lang="de-AT" sz="1200" dirty="0">
              <a:solidFill>
                <a:srgbClr val="338E9C"/>
              </a:solidFill>
            </a:endParaRPr>
          </a:p>
        </p:txBody>
      </p:sp>
      <p:pic>
        <p:nvPicPr>
          <p:cNvPr id="12" name="Grafik 11" descr="Logo BMDW" title="Logo BMDW"/>
          <p:cNvPicPr/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800" y="208971"/>
            <a:ext cx="2746420" cy="665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338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7" r:id="rId3"/>
    <p:sldLayoutId id="2147483721" r:id="rId4"/>
    <p:sldLayoutId id="2147483722" r:id="rId5"/>
    <p:sldLayoutId id="2147483718" r:id="rId6"/>
    <p:sldLayoutId id="2147483720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400" b="1" kern="1200">
          <a:solidFill>
            <a:srgbClr val="338E9C"/>
          </a:solidFill>
          <a:latin typeface="+mj-lt"/>
          <a:ea typeface="+mj-ea"/>
          <a:cs typeface="+mj-cs"/>
        </a:defRPr>
      </a:lvl1pPr>
    </p:titleStyle>
    <p:bodyStyle>
      <a:lvl1pPr marL="252000" marR="0" indent="-252000" algn="l" defTabSz="914400" rtl="0" eaLnBrk="1" fontAlgn="auto" latinLnBrk="0" hangingPunct="1">
        <a:lnSpc>
          <a:spcPts val="2400"/>
        </a:lnSpc>
        <a:spcBef>
          <a:spcPts val="0"/>
        </a:spcBef>
        <a:spcAft>
          <a:spcPts val="1425"/>
        </a:spcAft>
        <a:buClr>
          <a:srgbClr val="338E9C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1pPr>
      <a:lvl2pPr marL="504000" marR="0" indent="-252000" algn="l" defTabSz="914400" rtl="0" eaLnBrk="1" fontAlgn="auto" latinLnBrk="0" hangingPunct="1">
        <a:lnSpc>
          <a:spcPts val="2400"/>
        </a:lnSpc>
        <a:spcBef>
          <a:spcPts val="0"/>
        </a:spcBef>
        <a:spcAft>
          <a:spcPts val="1425"/>
        </a:spcAft>
        <a:buClrTx/>
        <a:buSzTx/>
        <a:buFont typeface="Corbel" panose="020B0503020204020204" pitchFamily="34" charset="0"/>
        <a:buChar char="−"/>
        <a:tabLst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ts val="2400"/>
        </a:lnSpc>
        <a:spcBef>
          <a:spcPts val="0"/>
        </a:spcBef>
        <a:spcAft>
          <a:spcPts val="1425"/>
        </a:spcAft>
        <a:buClr>
          <a:srgbClr val="338E9C"/>
        </a:buClr>
        <a:buFont typeface="Arial" pitchFamily="34" charset="0"/>
        <a:buChar char="•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400"/>
        </a:spcBef>
        <a:buClr>
          <a:schemeClr val="tx2"/>
        </a:buClr>
        <a:buFont typeface="Arial" pitchFamily="34" charset="0"/>
        <a:buChar char="»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53076" y="1621759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/>
            </a:r>
            <a:br>
              <a:rPr lang="de-AT" dirty="0" smtClean="0"/>
            </a:br>
            <a:r>
              <a:rPr lang="de-AT" sz="3600" dirty="0"/>
              <a:t/>
            </a:r>
            <a:br>
              <a:rPr lang="de-AT" sz="3600" dirty="0"/>
            </a:br>
            <a:r>
              <a:rPr lang="de-AT" sz="3600" dirty="0" smtClean="0"/>
              <a:t/>
            </a:r>
            <a:br>
              <a:rPr lang="de-AT" sz="3600" dirty="0" smtClean="0"/>
            </a:br>
            <a:r>
              <a:rPr lang="de-AT" sz="3600" dirty="0"/>
              <a:t/>
            </a:r>
            <a:br>
              <a:rPr lang="de-AT" sz="3600" dirty="0"/>
            </a:br>
            <a:r>
              <a:rPr lang="de-AT" sz="3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WS </a:t>
            </a:r>
            <a:r>
              <a:rPr lang="de-AT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2: </a:t>
            </a:r>
            <a:r>
              <a:rPr lang="de-AT" sz="36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Verbesserungen für Mieter </a:t>
            </a:r>
            <a:r>
              <a:rPr lang="de-AT" sz="3600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de-AT" sz="3600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AT" sz="3600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und </a:t>
            </a:r>
            <a:r>
              <a:rPr lang="de-AT" sz="36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Nutzer von Wohnungen</a:t>
            </a:r>
            <a:r>
              <a:rPr lang="de-DE" sz="3600" dirty="0">
                <a:solidFill>
                  <a:srgbClr val="C00000"/>
                </a:solidFill>
              </a:rPr>
              <a:t/>
            </a:r>
            <a:br>
              <a:rPr lang="de-DE" sz="3600" dirty="0">
                <a:solidFill>
                  <a:srgbClr val="C00000"/>
                </a:solidFill>
              </a:rPr>
            </a:br>
            <a:endParaRPr lang="de-DE" sz="3600" dirty="0">
              <a:solidFill>
                <a:srgbClr val="C0000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53076" y="3617912"/>
            <a:ext cx="6858000" cy="1241822"/>
          </a:xfrm>
        </p:spPr>
        <p:txBody>
          <a:bodyPr/>
          <a:lstStyle/>
          <a:p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St. </a:t>
            </a:r>
            <a:r>
              <a:rPr lang="de-AT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Wolfganger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Tage 2019</a:t>
            </a:r>
          </a:p>
          <a:p>
            <a:endParaRPr lang="de-DE" dirty="0"/>
          </a:p>
        </p:txBody>
      </p:sp>
      <p:sp>
        <p:nvSpPr>
          <p:cNvPr id="4" name="Textplatzhalter 3"/>
          <p:cNvSpPr txBox="1">
            <a:spLocks/>
          </p:cNvSpPr>
          <p:nvPr/>
        </p:nvSpPr>
        <p:spPr>
          <a:xfrm>
            <a:off x="539750" y="5588000"/>
            <a:ext cx="3422650" cy="554038"/>
          </a:xfr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Andreas SOMMER</a:t>
            </a:r>
          </a:p>
          <a:p>
            <a:r>
              <a:rPr lang="de-D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Abt. V/7</a:t>
            </a:r>
          </a:p>
          <a:p>
            <a:r>
              <a:rPr lang="de-DE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6. September 2019</a:t>
            </a: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9459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025" y="14962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e-DE" sz="3000" b="1" dirty="0" smtClean="0">
                <a:solidFill>
                  <a:srgbClr val="FFC000"/>
                </a:solidFill>
              </a:rPr>
              <a:t/>
            </a:r>
            <a:br>
              <a:rPr lang="de-DE" sz="3000" b="1" dirty="0" smtClean="0">
                <a:solidFill>
                  <a:srgbClr val="FFC000"/>
                </a:solidFill>
              </a:rPr>
            </a:br>
            <a:r>
              <a:rPr lang="de-DE" sz="3000" dirty="0">
                <a:solidFill>
                  <a:srgbClr val="FFC000"/>
                </a:solidFill>
              </a:rPr>
              <a:t/>
            </a:r>
            <a:br>
              <a:rPr lang="de-DE" sz="3000" dirty="0">
                <a:solidFill>
                  <a:srgbClr val="FFC000"/>
                </a:solidFill>
              </a:rPr>
            </a:br>
            <a:r>
              <a:rPr lang="de-DE" sz="3200" b="1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III. 1) Kostenentgelt</a:t>
            </a:r>
            <a:endParaRPr lang="de-DE" sz="3200" b="1" dirty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779791" y="1839014"/>
            <a:ext cx="7886700" cy="4270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AutoNum type="alphaLcParenR"/>
            </a:pPr>
            <a:r>
              <a:rPr lang="de-AT" b="1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§ 14 Abs. 1 erster Satz:  </a:t>
            </a:r>
            <a:r>
              <a:rPr lang="de-AT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„Veränderlichkeit“ 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des Entgelts = aufgrund WGG, bedarf daher keiner ausdrücklichen vertraglichen Vereinbarung</a:t>
            </a:r>
            <a:r>
              <a:rPr lang="de-AT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342900" lvl="0" indent="-342900">
              <a:buAutoNum type="alphaLcParenR"/>
            </a:pPr>
            <a:endParaRPr lang="de-AT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57213" lvl="1" indent="-214313">
              <a:buFont typeface="Courier New" panose="02070309020205020404" pitchFamily="49" charset="0"/>
              <a:buChar char="o"/>
            </a:pP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§ 6 Abs. 1 Z 5 KSchG findet keine Anwendung:</a:t>
            </a:r>
          </a:p>
          <a:p>
            <a:pPr marL="342900" lvl="1"/>
            <a:r>
              <a:rPr lang="de-AT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„dem </a:t>
            </a:r>
            <a:r>
              <a:rPr lang="de-AT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Unternehmer auf sein Verlangen für seine Leistung ein höheres als das bei der Vertragsschließung bestimmte Entgelt zusteht, es sei denn, </a:t>
            </a:r>
            <a:r>
              <a:rPr lang="de-AT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daß</a:t>
            </a:r>
            <a:r>
              <a:rPr lang="de-AT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der Vertrag bei Vorliegen der vereinbarten Voraussetzungen für eine Entgeltänderung auch eine Entgeltsenkung vorsieht, </a:t>
            </a:r>
            <a:r>
              <a:rPr lang="de-AT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daß</a:t>
            </a:r>
            <a:r>
              <a:rPr lang="de-AT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die für die Entgeltänderung maßgebenden Umstände im Vertrag umschrieben </a:t>
            </a:r>
            <a:r>
              <a:rPr lang="de-AT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und sachlich gerechtfertigt sind sowie </a:t>
            </a:r>
            <a:r>
              <a:rPr lang="de-AT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daß</a:t>
            </a:r>
            <a:r>
              <a:rPr lang="de-AT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ihr Eintritt nicht vom Willen des Unternehmers </a:t>
            </a:r>
            <a:r>
              <a:rPr lang="de-AT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abhängt“</a:t>
            </a:r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57213" lvl="1" indent="-214313">
              <a:buFont typeface="Courier New" panose="02070309020205020404" pitchFamily="49" charset="0"/>
              <a:buChar char="o"/>
            </a:pPr>
            <a:endParaRPr lang="de-AT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/>
            <a:r>
              <a:rPr lang="de-AT" b="1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b) § 13 Abs. 2b: </a:t>
            </a:r>
            <a:r>
              <a:rPr lang="de-AT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Bauzins-Einmalzahlungen 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als Herstellungskosten (sonstige </a:t>
            </a:r>
          </a:p>
          <a:p>
            <a:pPr lvl="0"/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  Kosten); befristeter EM-Einsatz gem. § 13 Abs. 2b WGG </a:t>
            </a:r>
            <a:endParaRPr lang="de-AT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/>
            <a:endParaRPr lang="de-AT" b="1" dirty="0" smtClean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/>
            <a:r>
              <a:rPr lang="de-AT" b="1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c) § 14 Abs. 1 Z 4: </a:t>
            </a:r>
            <a:r>
              <a:rPr lang="de-AT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Bauzinsvorauszahlung 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im laufenden Entgelt </a:t>
            </a:r>
            <a:r>
              <a:rPr lang="de-AT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umlegbar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57213" lvl="1" indent="-214313">
              <a:buFont typeface="Courier New" panose="02070309020205020404" pitchFamily="49" charset="0"/>
              <a:buChar char="o"/>
            </a:pPr>
            <a:endParaRPr lang="de-AT" sz="135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5353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8279" y="50556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e-DE" sz="3000" b="1" dirty="0" smtClean="0">
                <a:solidFill>
                  <a:srgbClr val="FFC000"/>
                </a:solidFill>
              </a:rPr>
              <a:t/>
            </a:r>
            <a:br>
              <a:rPr lang="de-DE" sz="3000" b="1" dirty="0" smtClean="0">
                <a:solidFill>
                  <a:srgbClr val="FFC000"/>
                </a:solidFill>
              </a:rPr>
            </a:br>
            <a:r>
              <a:rPr lang="de-DE" sz="3000" dirty="0">
                <a:solidFill>
                  <a:srgbClr val="FFC000"/>
                </a:solidFill>
              </a:rPr>
              <a:t/>
            </a:r>
            <a:br>
              <a:rPr lang="de-DE" sz="3000" dirty="0">
                <a:solidFill>
                  <a:srgbClr val="FFC000"/>
                </a:solidFill>
              </a:rPr>
            </a:br>
            <a:r>
              <a:rPr lang="de-DE" sz="3200" b="1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III. 2)  </a:t>
            </a:r>
            <a:r>
              <a:rPr lang="de-DE" sz="32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EVB</a:t>
            </a:r>
          </a:p>
        </p:txBody>
      </p:sp>
      <p:sp>
        <p:nvSpPr>
          <p:cNvPr id="4" name="Rechteck 3"/>
          <p:cNvSpPr/>
          <p:nvPr/>
        </p:nvSpPr>
        <p:spPr>
          <a:xfrm>
            <a:off x="838735" y="1996626"/>
            <a:ext cx="7886700" cy="4178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AutoNum type="alphaLcParenR"/>
            </a:pPr>
            <a:r>
              <a:rPr lang="de-AT" b="1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§ 14d Abs. 1:  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Klarstellung</a:t>
            </a:r>
            <a:r>
              <a:rPr lang="de-AT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EVB = 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für laufende Erhaltung (Instandhaltung) </a:t>
            </a:r>
            <a:r>
              <a:rPr lang="de-AT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UND 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vorausschauend </a:t>
            </a:r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/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57213" lvl="1" indent="-214313">
              <a:buFont typeface="Courier New" panose="02070309020205020404" pitchFamily="49" charset="0"/>
              <a:buChar char="o"/>
            </a:pPr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/>
            <a:r>
              <a:rPr lang="de-AT" b="1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b) § 14d Abs. 5: </a:t>
            </a:r>
            <a:r>
              <a:rPr lang="de-AT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EVB-Abrechnung 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bei nachträglichem WE - sofern nicht binnen sechs</a:t>
            </a:r>
          </a:p>
          <a:p>
            <a:pPr lvl="0"/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  Monaten </a:t>
            </a:r>
            <a:r>
              <a:rPr lang="de-AT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gerichtl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 Mieter-Einwendungen, gelten:</a:t>
            </a:r>
          </a:p>
          <a:p>
            <a:pPr lvl="0"/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Schlussabrechnung (§ 19b) + Zwischenabrechnung (§ 19c) sowie</a:t>
            </a:r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Höhe der zu übertragenen bzw. zahlungsmindernden EVB</a:t>
            </a:r>
          </a:p>
          <a:p>
            <a:pPr lvl="1"/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    als endgültig geprüft und anerkannt!</a:t>
            </a:r>
          </a:p>
          <a:p>
            <a:pPr lvl="1"/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AT" b="1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c) § 14 Abs. 2: 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gerichtlich festzusetzender </a:t>
            </a:r>
            <a:r>
              <a:rPr lang="de-AT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Pauschalbetrag 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für laufende</a:t>
            </a:r>
          </a:p>
          <a:p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 Instandhaltung + laufende EVB- (Fremdmittel) Annuitäten </a:t>
            </a:r>
            <a:endParaRPr lang="de-AT" b="1" dirty="0" smtClean="0">
              <a:solidFill>
                <a:srgbClr val="FFC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57213" lvl="1" indent="-214313">
              <a:buFont typeface="Courier New" panose="02070309020205020404" pitchFamily="49" charset="0"/>
              <a:buChar char="o"/>
            </a:pPr>
            <a:endParaRPr lang="de-AT" sz="135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153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4488" y="951743"/>
            <a:ext cx="5915025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de-AT" sz="3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de-AT" sz="3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de-AT" sz="3600" b="1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IV. „Österreich – Regelung“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de-DE" b="1" dirty="0">
                <a:solidFill>
                  <a:schemeClr val="accent5">
                    <a:lumMod val="75000"/>
                  </a:schemeClr>
                </a:solidFill>
              </a:rPr>
            </a:b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248" y="2039432"/>
            <a:ext cx="3263504" cy="3263504"/>
          </a:xfrm>
        </p:spPr>
      </p:pic>
      <p:sp>
        <p:nvSpPr>
          <p:cNvPr id="5" name="Textfeld 4"/>
          <p:cNvSpPr txBox="1"/>
          <p:nvPr/>
        </p:nvSpPr>
        <p:spPr>
          <a:xfrm>
            <a:off x="1614489" y="5446330"/>
            <a:ext cx="5915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„Berliner Herren-Kapelle“ </a:t>
            </a:r>
            <a:r>
              <a:rPr lang="de-AT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Rammstein</a:t>
            </a:r>
            <a:r>
              <a:rPr lang="de-AT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de-AT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cover</a:t>
            </a:r>
            <a:r>
              <a:rPr lang="de-AT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des Videos: </a:t>
            </a:r>
            <a:r>
              <a:rPr lang="de-AT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„Ausländer“ </a:t>
            </a:r>
            <a:r>
              <a:rPr lang="de-AT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aus 2019 </a:t>
            </a:r>
            <a:endParaRPr lang="de-DE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736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15403" y="1704865"/>
            <a:ext cx="7996843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de-AT" b="1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§ 8 Abs. 1: </a:t>
            </a:r>
            <a:r>
              <a:rPr lang="de-AT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Vorbehalt </a:t>
            </a:r>
            <a:r>
              <a:rPr lang="de-AT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betr. Vorrang öst. Staatsbürger (Gleichgestellter) </a:t>
            </a:r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in der programmatischen Grundnorm 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über </a:t>
            </a:r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Vergabe von Wohnungen 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durch </a:t>
            </a:r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GBV</a:t>
            </a:r>
          </a:p>
          <a:p>
            <a:pPr marL="685800" lvl="1" indent="-342900">
              <a:buFont typeface="Courier New" panose="02070309020205020404" pitchFamily="49" charset="0"/>
              <a:buChar char="o"/>
            </a:pPr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85800" lvl="1" indent="-342900">
              <a:buFont typeface="Courier New" panose="02070309020205020404" pitchFamily="49" charset="0"/>
              <a:buChar char="o"/>
            </a:pPr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neu: gesetzlicher Vorbehalt bei allen Wohnungsvergaben (Altbestand oder Neubau)</a:t>
            </a:r>
          </a:p>
          <a:p>
            <a:pPr marL="685800" lvl="1" indent="-342900">
              <a:buFont typeface="Courier New" panose="02070309020205020404" pitchFamily="49" charset="0"/>
              <a:buChar char="o"/>
            </a:pPr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85800" lvl="1" indent="-342900">
              <a:buFont typeface="Courier New" panose="02070309020205020404" pitchFamily="49" charset="0"/>
              <a:buChar char="o"/>
            </a:pPr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egal: Rechtsform, Finanzierung, errichtet oder zugekauft</a:t>
            </a:r>
          </a:p>
          <a:p>
            <a:pPr marL="685800" lvl="1" indent="-342900">
              <a:buFont typeface="Courier New" panose="02070309020205020404" pitchFamily="49" charset="0"/>
              <a:buChar char="o"/>
            </a:pPr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85800" lvl="1" indent="-342900">
              <a:buFont typeface="Courier New" panose="02070309020205020404" pitchFamily="49" charset="0"/>
              <a:buChar char="o"/>
            </a:pPr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öffentliches Recht/Vollziehung ÄdLReg.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85800" lvl="1" indent="-342900">
              <a:buFont typeface="Courier New" panose="02070309020205020404" pitchFamily="49" charset="0"/>
              <a:buChar char="o"/>
            </a:pPr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„</a:t>
            </a:r>
            <a:r>
              <a:rPr lang="de-AT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Wohnversorgung</a:t>
            </a:r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 in erster Linie für …“ (IA)</a:t>
            </a:r>
          </a:p>
          <a:p>
            <a:pPr marL="685800" lvl="1" indent="-342900">
              <a:buFont typeface="Courier New" panose="02070309020205020404" pitchFamily="49" charset="0"/>
              <a:buChar char="o"/>
            </a:pPr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85800" lvl="1" indent="-342900">
              <a:buFont typeface="Courier New" panose="02070309020205020404" pitchFamily="49" charset="0"/>
              <a:buChar char="o"/>
            </a:pPr>
            <a:r>
              <a:rPr lang="de-AT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lex</a:t>
            </a:r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 specialis § 8 Abs. 2: keine statutarische Ausrichtung auf ausschließliche / überwiegende Wohnungsvergaben an 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Nicht-Österreicher/Nicht-Gleichgestellte</a:t>
            </a:r>
            <a:endParaRPr lang="de-AT" sz="13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57175" indent="-257175">
              <a:buAutoNum type="alphaLcParenR"/>
            </a:pPr>
            <a:endParaRPr lang="de-DE" sz="1350" dirty="0"/>
          </a:p>
        </p:txBody>
      </p:sp>
    </p:spTree>
    <p:extLst>
      <p:ext uri="{BB962C8B-B14F-4D97-AF65-F5344CB8AC3E}">
        <p14:creationId xmlns:p14="http://schemas.microsoft.com/office/powerpoint/2010/main" val="113421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0D3B5-AA47-4FF5-BAE0-FF15366222AE}" type="slidenum">
              <a:rPr lang="de-AT" smtClean="0"/>
              <a:t>14</a:t>
            </a:fld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28" y="896824"/>
            <a:ext cx="6816436" cy="511232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395334" y="5754107"/>
            <a:ext cx="5915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Beispiel ÖIF Zeugnis über Integrationsprüfung A1 </a:t>
            </a:r>
            <a:endParaRPr lang="de-DE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6879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14151" y="1305107"/>
            <a:ext cx="7897091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b) § 8 Abs. 4 bis 6: </a:t>
            </a:r>
            <a:r>
              <a:rPr lang="de-AT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Konkretisierung </a:t>
            </a:r>
            <a:r>
              <a:rPr lang="de-AT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des Vorbehalts im Allgemeinen </a:t>
            </a:r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betr. aller Wohnungen, unabhängig von Rechtsform 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57213" lvl="1" indent="-214313">
              <a:buFont typeface="Courier New" panose="02070309020205020404" pitchFamily="49" charset="0"/>
              <a:buChar char="o"/>
            </a:pPr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(„Bei der“) Vergabe von </a:t>
            </a:r>
            <a:r>
              <a:rPr lang="de-AT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Wohnungen</a:t>
            </a:r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, bspw. nicht Geschäftsräumlichkeiten, Heime oder Heimplätze</a:t>
            </a:r>
          </a:p>
          <a:p>
            <a:pPr marL="557213" lvl="1" indent="-214313">
              <a:buFont typeface="Courier New" panose="02070309020205020404" pitchFamily="49" charset="0"/>
              <a:buChar char="o"/>
            </a:pPr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57213" lvl="1" indent="-214313">
              <a:buFont typeface="Courier New" panose="02070309020205020404" pitchFamily="49" charset="0"/>
              <a:buChar char="o"/>
            </a:pPr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„vorrangige Ausrichtung“ (IA)</a:t>
            </a:r>
          </a:p>
          <a:p>
            <a:pPr marL="557213" lvl="1" indent="-214313">
              <a:buFont typeface="Courier New" panose="02070309020205020404" pitchFamily="49" charset="0"/>
              <a:buChar char="o"/>
            </a:pP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Gebot </a:t>
            </a:r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zur „größtenteils und überwiegend(en)“ Vergabe, „qualifiziert mehrheitlich“ jedenfalls genügend</a:t>
            </a:r>
          </a:p>
          <a:p>
            <a:pPr marL="557213" lvl="1" indent="-214313">
              <a:buFont typeface="Courier New" panose="02070309020205020404" pitchFamily="49" charset="0"/>
              <a:buChar char="o"/>
            </a:pPr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57213" lvl="1" indent="-214313">
              <a:buFont typeface="Courier New" panose="02070309020205020404" pitchFamily="49" charset="0"/>
              <a:buChar char="o"/>
            </a:pPr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„im unternehmensbezogenen Jahresdurchschnitt“ (IA)</a:t>
            </a:r>
          </a:p>
          <a:p>
            <a:pPr marL="557213" lvl="1" indent="-214313">
              <a:buFont typeface="Courier New" panose="02070309020205020404" pitchFamily="49" charset="0"/>
              <a:buChar char="o"/>
            </a:pP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nicht </a:t>
            </a:r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objektbezogen (Integrationsprojekte)</a:t>
            </a:r>
          </a:p>
          <a:p>
            <a:pPr marL="557213" lvl="1" indent="-214313">
              <a:buFont typeface="Courier New" panose="02070309020205020404" pitchFamily="49" charset="0"/>
              <a:buChar char="o"/>
            </a:pPr>
            <a:endParaRPr lang="de-AT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57213" lvl="1" indent="-214313">
              <a:buFont typeface="Courier New" panose="02070309020205020404" pitchFamily="49" charset="0"/>
              <a:buChar char="o"/>
            </a:pPr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keine wohnzivilrechtliche Rechtsunwirksamkeit (Abtretung, Tausch + Eintritte gem. §§ 12, 13 + 14 MRG)</a:t>
            </a:r>
          </a:p>
          <a:p>
            <a:pPr marL="557213" lvl="1" indent="-214313">
              <a:buFont typeface="Courier New" panose="02070309020205020404" pitchFamily="49" charset="0"/>
              <a:buChar char="o"/>
            </a:pPr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57213" lvl="1" indent="-214313">
              <a:buFont typeface="Courier New" panose="02070309020205020404" pitchFamily="49" charset="0"/>
              <a:buChar char="o"/>
            </a:pPr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formale Anlehnung an WBF (§ 6 Abs. 9 + 11 Z 1 </a:t>
            </a:r>
            <a:r>
              <a:rPr lang="de-AT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Oö</a:t>
            </a:r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 WFG 1993 sowie § 9 Abs. 2 und 3 WWFSG 1989)</a:t>
            </a:r>
          </a:p>
          <a:p>
            <a:endParaRPr lang="de-DE" sz="1350" dirty="0"/>
          </a:p>
        </p:txBody>
      </p:sp>
    </p:spTree>
    <p:extLst>
      <p:ext uri="{BB962C8B-B14F-4D97-AF65-F5344CB8AC3E}">
        <p14:creationId xmlns:p14="http://schemas.microsoft.com/office/powerpoint/2010/main" val="15465065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89462" y="1896342"/>
            <a:ext cx="7838902" cy="417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c)  § 15f Abs. 1: </a:t>
            </a:r>
            <a:r>
              <a:rPr lang="de-AT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Konkretisierung des Vorbehalts im Speziellen </a:t>
            </a:r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betr. (nachträgliche) Eigentumsübertragungen </a:t>
            </a:r>
            <a:r>
              <a:rPr lang="de-AT" u="sng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über </a:t>
            </a:r>
            <a:r>
              <a:rPr lang="de-AT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Antrag des Mieters</a:t>
            </a:r>
          </a:p>
          <a:p>
            <a:pPr lvl="1"/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de-AT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keine gesetzliche Option für nicht gleichgestellte Ausländer </a:t>
            </a:r>
          </a:p>
          <a:p>
            <a:pPr marL="1057275" lvl="2" indent="-257175">
              <a:buAutoNum type="alphaLcParenR"/>
            </a:pPr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014413" lvl="2" indent="-214313">
              <a:buFont typeface="Courier New" panose="02070309020205020404" pitchFamily="49" charset="0"/>
              <a:buChar char="o"/>
            </a:pPr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Antragsstellung gem. § 15e Abs. 1 an GBV </a:t>
            </a:r>
            <a:r>
              <a:rPr lang="de-AT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  <a:sym typeface="Symbol" panose="05050102010706020507" pitchFamily="18" charset="2"/>
              </a:rPr>
              <a:t></a:t>
            </a:r>
            <a:r>
              <a:rPr lang="de-AT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AT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Ablehnung sowie</a:t>
            </a:r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2"/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gem. § 15e Abs. 2 an Gericht </a:t>
            </a:r>
            <a:r>
              <a:rPr lang="de-AT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  <a:sym typeface="Symbol" panose="05050102010706020507" pitchFamily="18" charset="2"/>
              </a:rPr>
              <a:t></a:t>
            </a:r>
            <a:r>
              <a:rPr lang="de-AT" b="1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de-AT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Abweisung</a:t>
            </a:r>
          </a:p>
          <a:p>
            <a:pPr lvl="2"/>
            <a:endParaRPr lang="de-AT" dirty="0">
              <a:solidFill>
                <a:prstClr val="black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marL="1014413" lvl="2" indent="-214313">
              <a:buFont typeface="Courier New" panose="02070309020205020404" pitchFamily="49" charset="0"/>
              <a:buChar char="o"/>
            </a:pPr>
            <a:r>
              <a:rPr lang="de-AT" dirty="0">
                <a:solidFill>
                  <a:prstClr val="black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gebotswidriger Abschluss: keine Nichtigkeit</a:t>
            </a:r>
          </a:p>
          <a:p>
            <a:pPr lvl="2"/>
            <a:endParaRPr lang="de-AT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014413" lvl="2" indent="-214313">
              <a:buFont typeface="Courier New" panose="02070309020205020404" pitchFamily="49" charset="0"/>
              <a:buChar char="o"/>
            </a:pPr>
            <a:r>
              <a:rPr lang="de-AT" i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allgemeine</a:t>
            </a:r>
            <a:r>
              <a:rPr lang="de-AT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Hinweis- nicht Belehrungspflicht des GBV im Mietvertrag</a:t>
            </a:r>
          </a:p>
          <a:p>
            <a:pPr marL="1014413" lvl="2" indent="-214313">
              <a:buFont typeface="Courier New" panose="02070309020205020404" pitchFamily="49" charset="0"/>
              <a:buChar char="o"/>
            </a:pPr>
            <a:endParaRPr lang="de-AT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014413" lvl="2" indent="-214313">
              <a:buFont typeface="Courier New" panose="02070309020205020404" pitchFamily="49" charset="0"/>
              <a:buChar char="o"/>
            </a:pPr>
            <a:r>
              <a:rPr lang="de-AT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unbenommen: integrationsfördernder Hinweis auf Fünf-Jahreskongruenz</a:t>
            </a:r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AT" sz="13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67092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72836" y="1721773"/>
            <a:ext cx="76477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d) § 15f Abs. 2: </a:t>
            </a:r>
            <a:r>
              <a:rPr lang="de-AT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Konkretisierung </a:t>
            </a:r>
            <a:r>
              <a:rPr lang="de-AT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des Vorbehalts im Speziellen </a:t>
            </a:r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betr. </a:t>
            </a:r>
            <a:r>
              <a:rPr lang="de-AT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freiwillige </a:t>
            </a:r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(nachträgliche) Eigentumsübertragungen 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de-AT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Verbot einer freiwilligen </a:t>
            </a:r>
            <a:r>
              <a:rPr lang="de-AT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Anbotslegung</a:t>
            </a:r>
            <a:r>
              <a:rPr lang="de-AT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solange WBF aufrecht </a:t>
            </a:r>
          </a:p>
          <a:p>
            <a:pPr lvl="2"/>
            <a:endParaRPr lang="de-AT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014413" lvl="2" indent="-214313">
              <a:buFont typeface="Courier New" panose="02070309020205020404" pitchFamily="49" charset="0"/>
              <a:buChar char="o"/>
            </a:pPr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gilt nicht für (a) freifinanzierte Wohnungen und Geschäftsräume sowie 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b) nach Auslaufen WBF oder (c) Umfinanzierung durch GBV</a:t>
            </a:r>
          </a:p>
          <a:p>
            <a:pPr marL="1014413" lvl="2" indent="-214313">
              <a:buFont typeface="Courier New" panose="02070309020205020404" pitchFamily="49" charset="0"/>
              <a:buChar char="o"/>
            </a:pPr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014413" lvl="2" indent="-214313">
              <a:buFont typeface="Courier New" panose="02070309020205020404" pitchFamily="49" charset="0"/>
              <a:buChar char="o"/>
            </a:pPr>
            <a:r>
              <a:rPr lang="de-AT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natürliche</a:t>
            </a:r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, nicht juristische Personen (egal welcher Rechtsform + Herkunft)</a:t>
            </a:r>
          </a:p>
          <a:p>
            <a:pPr marL="671513" lvl="1" indent="-214313">
              <a:buFont typeface="Courier New" panose="02070309020205020404" pitchFamily="49" charset="0"/>
              <a:buChar char="o"/>
            </a:pPr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71513" lvl="1" indent="-214313">
              <a:buFont typeface="Courier New" panose="02070309020205020404" pitchFamily="49" charset="0"/>
              <a:buChar char="o"/>
            </a:pPr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de-AT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keine über § 8 hinaus WGG-rechtlichen Gebote betr. unmittelbare Eigentumsbegründungen (§§ 15 und 15a)</a:t>
            </a:r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de-D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335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259632" y="1556792"/>
            <a:ext cx="727280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4) zeitlicher Anwendungsbereich </a:t>
            </a:r>
          </a:p>
          <a:p>
            <a:endParaRPr lang="de-AT" sz="2000" b="1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§ 8 Abs. 1, 4 bis 6    </a:t>
            </a:r>
            <a:r>
              <a:rPr lang="de-AT" b="1" dirty="0" smtClean="0">
                <a:latin typeface="Calibri Light" panose="020F0302020204030204" pitchFamily="34" charset="0"/>
                <a:cs typeface="Calibri Light" panose="020F0302020204030204" pitchFamily="34" charset="0"/>
                <a:sym typeface="Symbol"/>
              </a:rPr>
              <a:t>    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  <a:sym typeface="Symbol"/>
              </a:rPr>
              <a:t>ab Inkrafttreten 1. August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b="1" dirty="0">
              <a:latin typeface="Calibri Light" panose="020F0302020204030204" pitchFamily="34" charset="0"/>
              <a:cs typeface="Calibri Light" panose="020F0302020204030204" pitchFamily="34" charset="0"/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b="1" dirty="0" smtClean="0">
                <a:latin typeface="Calibri Light" panose="020F0302020204030204" pitchFamily="34" charset="0"/>
                <a:cs typeface="Calibri Light" panose="020F0302020204030204" pitchFamily="34" charset="0"/>
                <a:sym typeface="Symbol"/>
              </a:rPr>
              <a:t>Übergangsrecht gem. § 39 Abs. 37:</a:t>
            </a:r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de-AT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AT" b="1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§ 15f   </a:t>
            </a:r>
            <a:r>
              <a:rPr lang="de-AT" b="1" dirty="0" smtClean="0">
                <a:latin typeface="Calibri Light" panose="020F0302020204030204" pitchFamily="34" charset="0"/>
                <a:cs typeface="Calibri Light" panose="020F0302020204030204" pitchFamily="34" charset="0"/>
                <a:sym typeface="Symbol"/>
              </a:rPr>
              <a:t>    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  <a:sym typeface="Symbol"/>
              </a:rPr>
              <a:t>nur</a:t>
            </a:r>
            <a:r>
              <a:rPr lang="de-AT" b="1" dirty="0" smtClean="0">
                <a:latin typeface="Calibri Light" panose="020F0302020204030204" pitchFamily="34" charset="0"/>
                <a:cs typeface="Calibri Light" panose="020F0302020204030204" pitchFamily="34" charset="0"/>
                <a:sym typeface="Symbol"/>
              </a:rPr>
              <a:t> 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  <a:sym typeface="Symbol"/>
              </a:rPr>
              <a:t>betr.</a:t>
            </a:r>
            <a:r>
              <a:rPr lang="de-AT" b="1" dirty="0" smtClean="0">
                <a:latin typeface="Calibri Light" panose="020F0302020204030204" pitchFamily="34" charset="0"/>
                <a:cs typeface="Calibri Light" panose="020F0302020204030204" pitchFamily="34" charset="0"/>
                <a:sym typeface="Symbol"/>
              </a:rPr>
              <a:t> 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  <a:sym typeface="Symbol"/>
              </a:rPr>
              <a:t>Mietverhältnisse, die ab Inkrafttreten Nov 2019                  (1. August 2019) abgeschlossen worden sind!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dirty="0">
              <a:latin typeface="Calibri Light" panose="020F0302020204030204" pitchFamily="34" charset="0"/>
              <a:cs typeface="Calibri Light" panose="020F0302020204030204" pitchFamily="34" charset="0"/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dirty="0" smtClean="0">
              <a:latin typeface="Calibri Light" panose="020F0302020204030204" pitchFamily="34" charset="0"/>
              <a:cs typeface="Calibri Light" panose="020F0302020204030204" pitchFamily="34" charset="0"/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452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rafik 7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75" y="5030118"/>
            <a:ext cx="1457535" cy="842022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3018137" y="2558527"/>
            <a:ext cx="442653" cy="306271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0" name="Ellipse 9"/>
          <p:cNvSpPr/>
          <p:nvPr/>
        </p:nvSpPr>
        <p:spPr>
          <a:xfrm rot="20167570">
            <a:off x="3551430" y="2307315"/>
            <a:ext cx="442653" cy="306271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1" name="Ellipse 10"/>
          <p:cNvSpPr/>
          <p:nvPr/>
        </p:nvSpPr>
        <p:spPr>
          <a:xfrm>
            <a:off x="3563891" y="1529396"/>
            <a:ext cx="442653" cy="306271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25" y="3046760"/>
            <a:ext cx="1693275" cy="1693275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049" y="857251"/>
            <a:ext cx="3431096" cy="3410297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642" y="3793576"/>
            <a:ext cx="1357471" cy="1591823"/>
          </a:xfrm>
          <a:prstGeom prst="rect">
            <a:avLst/>
          </a:prstGeom>
        </p:spPr>
      </p:pic>
      <p:cxnSp>
        <p:nvCxnSpPr>
          <p:cNvPr id="26" name="Gerade Verbindung mit Pfeil 25"/>
          <p:cNvCxnSpPr>
            <a:stCxn id="31" idx="0"/>
          </p:cNvCxnSpPr>
          <p:nvPr/>
        </p:nvCxnSpPr>
        <p:spPr>
          <a:xfrm flipV="1">
            <a:off x="4728377" y="3329055"/>
            <a:ext cx="365058" cy="464522"/>
          </a:xfrm>
          <a:prstGeom prst="straightConnector1">
            <a:avLst/>
          </a:prstGeom>
          <a:ln w="34925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 flipH="1" flipV="1">
            <a:off x="6155576" y="3164032"/>
            <a:ext cx="598517" cy="567344"/>
          </a:xfrm>
          <a:prstGeom prst="straightConnector1">
            <a:avLst/>
          </a:prstGeom>
          <a:ln w="34925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31" idx="1"/>
          </p:cNvCxnSpPr>
          <p:nvPr/>
        </p:nvCxnSpPr>
        <p:spPr>
          <a:xfrm flipH="1" flipV="1">
            <a:off x="3184801" y="4323657"/>
            <a:ext cx="864841" cy="265830"/>
          </a:xfrm>
          <a:prstGeom prst="straightConnector1">
            <a:avLst/>
          </a:prstGeom>
          <a:ln w="2540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fik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441" y="3620209"/>
            <a:ext cx="1985703" cy="198570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259" y="2257613"/>
            <a:ext cx="1071442" cy="107144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763" y="1580201"/>
            <a:ext cx="2164926" cy="2035963"/>
          </a:xfrm>
          <a:prstGeom prst="rect">
            <a:avLst/>
          </a:prstGeom>
        </p:spPr>
      </p:pic>
      <p:pic>
        <p:nvPicPr>
          <p:cNvPr id="45" name="Grafik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201" y="1478616"/>
            <a:ext cx="2648249" cy="1385917"/>
          </a:xfrm>
          <a:prstGeom prst="rect">
            <a:avLst/>
          </a:prstGeom>
        </p:spPr>
      </p:pic>
      <p:cxnSp>
        <p:nvCxnSpPr>
          <p:cNvPr id="62" name="Gerade Verbindung mit Pfeil 61"/>
          <p:cNvCxnSpPr/>
          <p:nvPr/>
        </p:nvCxnSpPr>
        <p:spPr>
          <a:xfrm flipV="1">
            <a:off x="3198277" y="3274608"/>
            <a:ext cx="1238024" cy="342149"/>
          </a:xfrm>
          <a:prstGeom prst="straightConnector1">
            <a:avLst/>
          </a:prstGeom>
          <a:ln w="2540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feld 64"/>
          <p:cNvSpPr txBox="1"/>
          <p:nvPr/>
        </p:nvSpPr>
        <p:spPr>
          <a:xfrm rot="1042482">
            <a:off x="3201712" y="4226615"/>
            <a:ext cx="1226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/>
              <a:t>§ 15</a:t>
            </a:r>
            <a:r>
              <a:rPr lang="de-AT" sz="1200" b="1" dirty="0"/>
              <a:t>e</a:t>
            </a:r>
            <a:r>
              <a:rPr lang="de-AT" sz="1200" dirty="0"/>
              <a:t> Abs. 1</a:t>
            </a:r>
            <a:endParaRPr lang="de-DE" sz="1200" dirty="0"/>
          </a:p>
        </p:txBody>
      </p:sp>
      <p:sp>
        <p:nvSpPr>
          <p:cNvPr id="66" name="Textfeld 65"/>
          <p:cNvSpPr txBox="1"/>
          <p:nvPr/>
        </p:nvSpPr>
        <p:spPr>
          <a:xfrm rot="20679837">
            <a:off x="3201712" y="3168706"/>
            <a:ext cx="1226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/>
              <a:t>§ 15</a:t>
            </a:r>
            <a:r>
              <a:rPr lang="de-AT" sz="1200" b="1" dirty="0"/>
              <a:t>f</a:t>
            </a:r>
            <a:r>
              <a:rPr lang="de-AT" sz="1200" dirty="0"/>
              <a:t> Abs. 1</a:t>
            </a:r>
            <a:endParaRPr lang="de-DE" sz="1200" dirty="0"/>
          </a:p>
        </p:txBody>
      </p:sp>
      <p:cxnSp>
        <p:nvCxnSpPr>
          <p:cNvPr id="67" name="Gerade Verbindung mit Pfeil 66"/>
          <p:cNvCxnSpPr/>
          <p:nvPr/>
        </p:nvCxnSpPr>
        <p:spPr>
          <a:xfrm flipH="1" flipV="1">
            <a:off x="3846527" y="4060759"/>
            <a:ext cx="2309050" cy="384201"/>
          </a:xfrm>
          <a:prstGeom prst="straightConnector1">
            <a:avLst/>
          </a:prstGeom>
          <a:ln w="2540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feld 69"/>
          <p:cNvSpPr txBox="1"/>
          <p:nvPr/>
        </p:nvSpPr>
        <p:spPr>
          <a:xfrm rot="570385">
            <a:off x="5227563" y="4104296"/>
            <a:ext cx="1226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/>
              <a:t>§ 15</a:t>
            </a:r>
            <a:r>
              <a:rPr lang="de-AT" sz="1200" b="1" dirty="0"/>
              <a:t>f</a:t>
            </a:r>
            <a:r>
              <a:rPr lang="de-AT" sz="1200" dirty="0"/>
              <a:t> Abs. 1</a:t>
            </a:r>
            <a:endParaRPr lang="de-DE" sz="1200" dirty="0"/>
          </a:p>
        </p:txBody>
      </p:sp>
      <p:pic>
        <p:nvPicPr>
          <p:cNvPr id="73" name="Grafik 7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838" y="4469329"/>
            <a:ext cx="848852" cy="848852"/>
          </a:xfrm>
          <a:prstGeom prst="rect">
            <a:avLst/>
          </a:prstGeom>
        </p:spPr>
      </p:pic>
      <p:cxnSp>
        <p:nvCxnSpPr>
          <p:cNvPr id="74" name="Gerade Verbindung mit Pfeil 73"/>
          <p:cNvCxnSpPr/>
          <p:nvPr/>
        </p:nvCxnSpPr>
        <p:spPr>
          <a:xfrm flipH="1">
            <a:off x="2438126" y="4589488"/>
            <a:ext cx="1592790" cy="667570"/>
          </a:xfrm>
          <a:prstGeom prst="straightConnector1">
            <a:avLst/>
          </a:prstGeom>
          <a:ln w="2540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feld 76"/>
          <p:cNvSpPr txBox="1"/>
          <p:nvPr/>
        </p:nvSpPr>
        <p:spPr>
          <a:xfrm rot="20176266">
            <a:off x="2735913" y="4869153"/>
            <a:ext cx="1226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/>
              <a:t>§ 15</a:t>
            </a:r>
            <a:r>
              <a:rPr lang="de-AT" sz="1200" b="1" dirty="0"/>
              <a:t>e</a:t>
            </a:r>
            <a:r>
              <a:rPr lang="de-AT" sz="1200" dirty="0"/>
              <a:t> Abs. 2</a:t>
            </a:r>
            <a:endParaRPr lang="de-DE" sz="1200" dirty="0"/>
          </a:p>
        </p:txBody>
      </p:sp>
      <p:pic>
        <p:nvPicPr>
          <p:cNvPr id="81" name="Grafik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42" y="4947931"/>
            <a:ext cx="495301" cy="495301"/>
          </a:xfrm>
          <a:prstGeom prst="rect">
            <a:avLst/>
          </a:prstGeom>
        </p:spPr>
      </p:pic>
      <p:sp>
        <p:nvSpPr>
          <p:cNvPr id="71" name="Ellipse 70"/>
          <p:cNvSpPr/>
          <p:nvPr/>
        </p:nvSpPr>
        <p:spPr>
          <a:xfrm>
            <a:off x="3018137" y="3308534"/>
            <a:ext cx="1616870" cy="1613463"/>
          </a:xfrm>
          <a:prstGeom prst="ellipse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" name="Textfeld 1"/>
          <p:cNvSpPr txBox="1"/>
          <p:nvPr/>
        </p:nvSpPr>
        <p:spPr>
          <a:xfrm>
            <a:off x="1354975" y="1016232"/>
            <a:ext cx="16631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350" dirty="0">
                <a:latin typeface="+mj-lt"/>
              </a:rPr>
              <a:t>Beispiel 1</a:t>
            </a:r>
            <a:endParaRPr lang="de-DE" sz="13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24613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70" grpId="0"/>
      <p:bldP spid="77" grpId="0"/>
      <p:bldP spid="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2731" y="1187226"/>
            <a:ext cx="8640960" cy="1143000"/>
          </a:xfrm>
        </p:spPr>
        <p:txBody>
          <a:bodyPr>
            <a:normAutofit/>
          </a:bodyPr>
          <a:lstStyle/>
          <a:p>
            <a:pPr algn="ctr"/>
            <a:r>
              <a:rPr lang="de-AT" sz="28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Überblick </a:t>
            </a:r>
            <a:r>
              <a:rPr lang="de-AT" sz="24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inhaltlich</a:t>
            </a:r>
            <a:endParaRPr lang="de-AT" sz="2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963627" y="1983144"/>
            <a:ext cx="2952328" cy="1656184"/>
          </a:xfrm>
          <a:prstGeom prst="rect">
            <a:avLst/>
          </a:prstGeom>
          <a:solidFill>
            <a:srgbClr val="B04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/>
          <p:cNvSpPr/>
          <p:nvPr/>
        </p:nvSpPr>
        <p:spPr>
          <a:xfrm>
            <a:off x="5257788" y="1988840"/>
            <a:ext cx="2952328" cy="16561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/>
          <p:cNvSpPr/>
          <p:nvPr/>
        </p:nvSpPr>
        <p:spPr>
          <a:xfrm>
            <a:off x="5257788" y="4229746"/>
            <a:ext cx="2952328" cy="153964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Textfeld 7"/>
          <p:cNvSpPr txBox="1"/>
          <p:nvPr/>
        </p:nvSpPr>
        <p:spPr>
          <a:xfrm>
            <a:off x="941883" y="2454265"/>
            <a:ext cx="2952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I. Ausweitung </a:t>
            </a:r>
            <a:r>
              <a:rPr lang="de-AT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Spekulationsfrist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274604" y="2175140"/>
            <a:ext cx="2918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II.</a:t>
            </a:r>
          </a:p>
          <a:p>
            <a:pPr algn="ctr"/>
            <a:r>
              <a:rPr lang="de-AT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1) Anreize </a:t>
            </a:r>
            <a:r>
              <a:rPr lang="de-AT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für </a:t>
            </a:r>
            <a:r>
              <a:rPr lang="de-AT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Sanierungen                             2) erneuerbare </a:t>
            </a:r>
            <a:r>
              <a:rPr lang="de-AT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Energien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329796" y="4645627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IV. „Österreich </a:t>
            </a:r>
            <a:r>
              <a:rPr lang="de-AT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 Regelung“</a:t>
            </a:r>
          </a:p>
        </p:txBody>
      </p:sp>
      <p:sp>
        <p:nvSpPr>
          <p:cNvPr id="11" name="Rechteck 10"/>
          <p:cNvSpPr/>
          <p:nvPr/>
        </p:nvSpPr>
        <p:spPr>
          <a:xfrm>
            <a:off x="941870" y="4229746"/>
            <a:ext cx="2952328" cy="153964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Textfeld 11"/>
          <p:cNvSpPr txBox="1"/>
          <p:nvPr/>
        </p:nvSpPr>
        <p:spPr>
          <a:xfrm>
            <a:off x="1013878" y="4460769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III.</a:t>
            </a:r>
          </a:p>
          <a:p>
            <a:pPr algn="ctr"/>
            <a:r>
              <a:rPr lang="de-AT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1) Kostenentgelt </a:t>
            </a:r>
          </a:p>
          <a:p>
            <a:pPr algn="ctr"/>
            <a:r>
              <a:rPr lang="de-AT" sz="2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2) EVB</a:t>
            </a:r>
            <a:endParaRPr lang="de-AT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28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/>
        </p:nvSpPr>
        <p:spPr>
          <a:xfrm>
            <a:off x="3018137" y="2558527"/>
            <a:ext cx="442653" cy="306271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0" name="Ellipse 9"/>
          <p:cNvSpPr/>
          <p:nvPr/>
        </p:nvSpPr>
        <p:spPr>
          <a:xfrm rot="20167570">
            <a:off x="3551430" y="2307315"/>
            <a:ext cx="442653" cy="306271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1" name="Ellipse 10"/>
          <p:cNvSpPr/>
          <p:nvPr/>
        </p:nvSpPr>
        <p:spPr>
          <a:xfrm>
            <a:off x="3563891" y="1529396"/>
            <a:ext cx="442653" cy="306271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25" y="3046760"/>
            <a:ext cx="1693275" cy="1693275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049" y="857251"/>
            <a:ext cx="3431096" cy="3410297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642" y="3793576"/>
            <a:ext cx="1357471" cy="1591823"/>
          </a:xfrm>
          <a:prstGeom prst="rect">
            <a:avLst/>
          </a:prstGeom>
        </p:spPr>
      </p:pic>
      <p:cxnSp>
        <p:nvCxnSpPr>
          <p:cNvPr id="26" name="Gerade Verbindung mit Pfeil 25"/>
          <p:cNvCxnSpPr>
            <a:stCxn id="31" idx="0"/>
          </p:cNvCxnSpPr>
          <p:nvPr/>
        </p:nvCxnSpPr>
        <p:spPr>
          <a:xfrm flipV="1">
            <a:off x="4728377" y="3307205"/>
            <a:ext cx="377838" cy="486371"/>
          </a:xfrm>
          <a:prstGeom prst="straightConnector1">
            <a:avLst/>
          </a:prstGeom>
          <a:ln w="34925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31" idx="1"/>
          </p:cNvCxnSpPr>
          <p:nvPr/>
        </p:nvCxnSpPr>
        <p:spPr>
          <a:xfrm flipH="1" flipV="1">
            <a:off x="3184801" y="4323657"/>
            <a:ext cx="864841" cy="265830"/>
          </a:xfrm>
          <a:prstGeom prst="straightConnector1">
            <a:avLst/>
          </a:prstGeom>
          <a:ln w="2540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764" y="1580201"/>
            <a:ext cx="2166376" cy="2037326"/>
          </a:xfrm>
          <a:prstGeom prst="rect">
            <a:avLst/>
          </a:prstGeom>
        </p:spPr>
      </p:pic>
      <p:pic>
        <p:nvPicPr>
          <p:cNvPr id="45" name="Grafik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201" y="1478616"/>
            <a:ext cx="2648249" cy="1385917"/>
          </a:xfrm>
          <a:prstGeom prst="rect">
            <a:avLst/>
          </a:prstGeom>
        </p:spPr>
      </p:pic>
      <p:cxnSp>
        <p:nvCxnSpPr>
          <p:cNvPr id="62" name="Gerade Verbindung mit Pfeil 61"/>
          <p:cNvCxnSpPr/>
          <p:nvPr/>
        </p:nvCxnSpPr>
        <p:spPr>
          <a:xfrm flipV="1">
            <a:off x="3198277" y="3274608"/>
            <a:ext cx="1238024" cy="342149"/>
          </a:xfrm>
          <a:prstGeom prst="straightConnector1">
            <a:avLst/>
          </a:prstGeom>
          <a:ln w="2540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feld 64"/>
          <p:cNvSpPr txBox="1"/>
          <p:nvPr/>
        </p:nvSpPr>
        <p:spPr>
          <a:xfrm rot="1042482">
            <a:off x="3201712" y="4226615"/>
            <a:ext cx="1226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/>
              <a:t>§ 15</a:t>
            </a:r>
            <a:r>
              <a:rPr lang="de-AT" sz="1200" b="1" dirty="0"/>
              <a:t>e</a:t>
            </a:r>
            <a:r>
              <a:rPr lang="de-AT" sz="1200" dirty="0"/>
              <a:t> Abs. 1</a:t>
            </a:r>
            <a:endParaRPr lang="de-DE" sz="1200" dirty="0"/>
          </a:p>
        </p:txBody>
      </p:sp>
      <p:sp>
        <p:nvSpPr>
          <p:cNvPr id="66" name="Textfeld 65"/>
          <p:cNvSpPr txBox="1"/>
          <p:nvPr/>
        </p:nvSpPr>
        <p:spPr>
          <a:xfrm rot="20679837">
            <a:off x="3201712" y="3168706"/>
            <a:ext cx="1226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/>
              <a:t>§ 15</a:t>
            </a:r>
            <a:r>
              <a:rPr lang="de-AT" sz="1200" b="1" dirty="0"/>
              <a:t>f</a:t>
            </a:r>
            <a:r>
              <a:rPr lang="de-AT" sz="1200" dirty="0"/>
              <a:t> Abs. </a:t>
            </a:r>
            <a:r>
              <a:rPr lang="de-AT" sz="1200" b="1" dirty="0"/>
              <a:t>2</a:t>
            </a:r>
            <a:endParaRPr lang="de-DE" sz="1200" b="1" dirty="0"/>
          </a:p>
        </p:txBody>
      </p:sp>
      <p:sp>
        <p:nvSpPr>
          <p:cNvPr id="27" name="Textfeld 26"/>
          <p:cNvSpPr txBox="1"/>
          <p:nvPr/>
        </p:nvSpPr>
        <p:spPr>
          <a:xfrm rot="20679837">
            <a:off x="3287208" y="3415574"/>
            <a:ext cx="1226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/>
              <a:t>§ 15</a:t>
            </a:r>
            <a:r>
              <a:rPr lang="de-AT" sz="1200" b="1" dirty="0"/>
              <a:t>c</a:t>
            </a:r>
            <a:r>
              <a:rPr lang="de-AT" sz="1200" dirty="0"/>
              <a:t> </a:t>
            </a:r>
            <a:r>
              <a:rPr lang="de-AT" sz="1200" dirty="0" err="1"/>
              <a:t>lit</a:t>
            </a:r>
            <a:r>
              <a:rPr lang="de-AT" sz="1200" dirty="0"/>
              <a:t>. b</a:t>
            </a:r>
            <a:endParaRPr lang="de-DE" sz="1200" dirty="0"/>
          </a:p>
        </p:txBody>
      </p:sp>
      <p:sp>
        <p:nvSpPr>
          <p:cNvPr id="33" name="Textfeld 32"/>
          <p:cNvSpPr txBox="1"/>
          <p:nvPr/>
        </p:nvSpPr>
        <p:spPr>
          <a:xfrm rot="1042482">
            <a:off x="2853013" y="4423282"/>
            <a:ext cx="1215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200" dirty="0">
                <a:latin typeface="+mj-lt"/>
              </a:rPr>
              <a:t>Anfrage auf freiwillige Übertragung?</a:t>
            </a:r>
            <a:endParaRPr lang="de-DE" sz="1200" dirty="0">
              <a:latin typeface="+mj-lt"/>
            </a:endParaRPr>
          </a:p>
        </p:txBody>
      </p:sp>
      <p:cxnSp>
        <p:nvCxnSpPr>
          <p:cNvPr id="34" name="Gerade Verbindung mit Pfeil 33"/>
          <p:cNvCxnSpPr/>
          <p:nvPr/>
        </p:nvCxnSpPr>
        <p:spPr>
          <a:xfrm>
            <a:off x="4963077" y="3046761"/>
            <a:ext cx="1331926" cy="1013999"/>
          </a:xfrm>
          <a:prstGeom prst="straightConnector1">
            <a:avLst/>
          </a:prstGeom>
          <a:ln w="2540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5722636" y="4129048"/>
            <a:ext cx="2148917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de-AT" sz="1350" dirty="0">
                <a:latin typeface="+mj-lt"/>
              </a:rPr>
              <a:t>wenn WBF </a:t>
            </a:r>
            <a:r>
              <a:rPr lang="de-AT" sz="1350" dirty="0" smtClean="0">
                <a:latin typeface="+mj-lt"/>
              </a:rPr>
              <a:t>ausgelaufen</a:t>
            </a:r>
            <a:endParaRPr lang="de-AT" sz="1350" dirty="0"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de-AT" sz="1350" dirty="0"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AT" sz="1350" dirty="0">
                <a:latin typeface="+mj-lt"/>
              </a:rPr>
              <a:t>bzw. nach Umfinanzierung der Förderung durch GBV</a:t>
            </a:r>
            <a:endParaRPr lang="de-DE" sz="1350" dirty="0">
              <a:latin typeface="+mj-l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354975" y="1016232"/>
            <a:ext cx="16631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350" dirty="0">
                <a:latin typeface="+mj-lt"/>
              </a:rPr>
              <a:t>Beispiel 2</a:t>
            </a:r>
            <a:endParaRPr lang="de-DE" sz="13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62396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27" grpId="0"/>
      <p:bldP spid="33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8733" y="1571740"/>
            <a:ext cx="5777619" cy="4330297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71755" y="3647564"/>
            <a:ext cx="2376488" cy="61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None/>
            </a:pPr>
            <a:r>
              <a:rPr lang="de-AT" altLang="de-DE" sz="1350" dirty="0">
                <a:solidFill>
                  <a:prstClr val="white"/>
                </a:solidFill>
                <a:latin typeface="Calibri" pitchFamily="34" charset="0"/>
              </a:rPr>
              <a:t>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None/>
            </a:pPr>
            <a:r>
              <a:rPr lang="de-AT" altLang="de-DE" sz="1350" dirty="0" err="1">
                <a:solidFill>
                  <a:prstClr val="white"/>
                </a:solidFill>
                <a:latin typeface="Calibri" pitchFamily="34" charset="0"/>
              </a:rPr>
              <a:t>MinR</a:t>
            </a:r>
            <a:r>
              <a:rPr lang="de-AT" altLang="de-DE" sz="1350" dirty="0">
                <a:solidFill>
                  <a:prstClr val="white"/>
                </a:solidFill>
                <a:latin typeface="Calibri" pitchFamily="34" charset="0"/>
              </a:rPr>
              <a:t>. Dr. </a:t>
            </a:r>
            <a:r>
              <a:rPr lang="de-AT" altLang="de-DE" sz="1350" i="1" dirty="0">
                <a:solidFill>
                  <a:prstClr val="white"/>
                </a:solidFill>
                <a:latin typeface="Calibri" pitchFamily="34" charset="0"/>
              </a:rPr>
              <a:t>Andreas SOMMER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None/>
            </a:pPr>
            <a:r>
              <a:rPr lang="de-AT" altLang="de-DE" sz="1350" dirty="0">
                <a:solidFill>
                  <a:prstClr val="white"/>
                </a:solidFill>
                <a:latin typeface="Calibri" pitchFamily="34" charset="0"/>
              </a:rPr>
              <a:t>andreas.sommer@bmdw.gv.at</a:t>
            </a:r>
          </a:p>
        </p:txBody>
      </p:sp>
    </p:spTree>
    <p:extLst>
      <p:ext uri="{BB962C8B-B14F-4D97-AF65-F5344CB8AC3E}">
        <p14:creationId xmlns:p14="http://schemas.microsoft.com/office/powerpoint/2010/main" val="32720287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5029" y="247866"/>
            <a:ext cx="7886700" cy="1090483"/>
          </a:xfrm>
        </p:spPr>
        <p:txBody>
          <a:bodyPr>
            <a:noAutofit/>
          </a:bodyPr>
          <a:lstStyle/>
          <a:p>
            <a:pPr algn="ctr"/>
            <a:r>
              <a:rPr lang="de-DE" sz="4000" b="1" dirty="0" smtClean="0">
                <a:solidFill>
                  <a:srgbClr val="C00000"/>
                </a:solidFill>
              </a:rPr>
              <a:t/>
            </a:r>
            <a:br>
              <a:rPr lang="de-DE" sz="4000" b="1" dirty="0" smtClean="0">
                <a:solidFill>
                  <a:srgbClr val="C00000"/>
                </a:solidFill>
              </a:rPr>
            </a:br>
            <a:r>
              <a:rPr lang="de-DE" sz="4000" b="1" dirty="0">
                <a:solidFill>
                  <a:srgbClr val="C00000"/>
                </a:solidFill>
              </a:rPr>
              <a:t/>
            </a:r>
            <a:br>
              <a:rPr lang="de-DE" sz="4000" b="1" dirty="0">
                <a:solidFill>
                  <a:srgbClr val="C00000"/>
                </a:solidFill>
              </a:rPr>
            </a:br>
            <a:r>
              <a:rPr lang="de-DE" sz="4000" b="1" dirty="0" smtClean="0">
                <a:solidFill>
                  <a:srgbClr val="C00000"/>
                </a:solidFill>
              </a:rPr>
              <a:t/>
            </a:r>
            <a:br>
              <a:rPr lang="de-DE" sz="4000" b="1" dirty="0" smtClean="0">
                <a:solidFill>
                  <a:srgbClr val="C00000"/>
                </a:solidFill>
              </a:rPr>
            </a:br>
            <a:r>
              <a:rPr lang="de-DE" sz="32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I. Ausweitung Spekulationsfrist</a:t>
            </a:r>
            <a:br>
              <a:rPr lang="de-DE" sz="32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sz="32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de-DE" sz="32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DE" sz="40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de-DE" sz="4000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de-DE" sz="4000" b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550" y="2092753"/>
            <a:ext cx="3479831" cy="338420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809967" y="5593335"/>
            <a:ext cx="57568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35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Rad der Fortuna</a:t>
            </a:r>
            <a:r>
              <a:rPr lang="de-AT" sz="13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erfunden im Mittelalter</a:t>
            </a:r>
            <a:endParaRPr lang="de-DE" sz="13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277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938584" y="1687875"/>
            <a:ext cx="7925146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de-AT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/>
            <a:r>
              <a:rPr lang="de-AT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a) § 15g Abs. 1 + 2: 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neu </a:t>
            </a:r>
            <a:r>
              <a:rPr lang="de-AT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15 statt zehn 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Jahre für Nachbesserungspflicht Differenzbetrag</a:t>
            </a:r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/>
            <a:endParaRPr lang="de-AT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/>
            <a:r>
              <a:rPr lang="de-AT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b) § 15h: 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bei „</a:t>
            </a:r>
            <a:r>
              <a:rPr lang="de-AT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Weiter-Vermietung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“</a:t>
            </a:r>
            <a:r>
              <a:rPr lang="de-AT" b="1" dirty="0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anstelle Teil-Anwendungsbereich, für 15 Jahre </a:t>
            </a:r>
            <a:r>
              <a:rPr lang="de-AT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Vollanwendung MRG</a:t>
            </a:r>
          </a:p>
          <a:p>
            <a:pPr lvl="0"/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für alle </a:t>
            </a:r>
            <a:r>
              <a:rPr lang="de-AT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öffentl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 gefördert errichteten MW, die an bisherigen                           Mieter übertragen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ab erster Übertragung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nach jeweiligem Richtwert (ohne Zu-/Abschläge - ausgenommen Befristung)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überschießend = rechtsunwirksam!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ab 16. Jahr freier Mietzins, daher „Staffel-Vereinbarung“</a:t>
            </a:r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57213" lvl="1" indent="-214313">
              <a:buFont typeface="Courier New" panose="02070309020205020404" pitchFamily="49" charset="0"/>
              <a:buChar char="o"/>
            </a:pPr>
            <a:endParaRPr lang="de-AT" sz="135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9777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999" y="966326"/>
            <a:ext cx="7978525" cy="829455"/>
          </a:xfrm>
        </p:spPr>
        <p:txBody>
          <a:bodyPr>
            <a:normAutofit fontScale="90000"/>
          </a:bodyPr>
          <a:lstStyle/>
          <a:p>
            <a:pPr algn="ctr"/>
            <a:r>
              <a:rPr lang="de-AT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de-AT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AT" sz="3600" b="1" dirty="0" smtClean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II. 1. Anreize für Sanierungen, </a:t>
            </a:r>
            <a:br>
              <a:rPr lang="de-AT" sz="3600" b="1" dirty="0" smtClean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e-AT" sz="3600" b="1" dirty="0" smtClean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2. erneuerbare Energien</a:t>
            </a:r>
            <a:r>
              <a:rPr lang="de-AT" sz="36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de-AT" sz="3600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de-DE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051" y="2468293"/>
            <a:ext cx="4590422" cy="3263504"/>
          </a:xfrm>
        </p:spPr>
      </p:pic>
      <p:sp>
        <p:nvSpPr>
          <p:cNvPr id="5" name="Textfeld 4"/>
          <p:cNvSpPr txBox="1"/>
          <p:nvPr/>
        </p:nvSpPr>
        <p:spPr>
          <a:xfrm>
            <a:off x="2276790" y="5880326"/>
            <a:ext cx="45904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350" dirty="0">
                <a:latin typeface="+mj-lt"/>
              </a:rPr>
              <a:t>schwedisch/estnisches </a:t>
            </a:r>
            <a:r>
              <a:rPr lang="de-AT" sz="1350" b="1" dirty="0">
                <a:latin typeface="+mj-lt"/>
              </a:rPr>
              <a:t>e-Automobil</a:t>
            </a:r>
            <a:r>
              <a:rPr lang="de-AT" sz="1350" dirty="0">
                <a:latin typeface="+mj-lt"/>
              </a:rPr>
              <a:t>: </a:t>
            </a:r>
            <a:r>
              <a:rPr lang="de-AT" sz="1350" i="1" dirty="0" err="1">
                <a:latin typeface="+mj-lt"/>
              </a:rPr>
              <a:t>Nobe</a:t>
            </a:r>
            <a:r>
              <a:rPr lang="de-AT" sz="1350" i="1" dirty="0">
                <a:latin typeface="+mj-lt"/>
              </a:rPr>
              <a:t> 100</a:t>
            </a:r>
            <a:endParaRPr lang="de-DE" sz="135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4432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510614"/>
            <a:ext cx="7978525" cy="829455"/>
          </a:xfrm>
        </p:spPr>
        <p:txBody>
          <a:bodyPr/>
          <a:lstStyle/>
          <a:p>
            <a:pPr algn="ctr"/>
            <a:r>
              <a:rPr lang="de-AT" sz="3200" b="1" dirty="0" smtClean="0">
                <a:solidFill>
                  <a:srgbClr val="70AD47">
                    <a:lumMod val="7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II. 1</a:t>
            </a:r>
            <a:r>
              <a:rPr lang="de-AT" sz="3200" b="1" dirty="0">
                <a:solidFill>
                  <a:srgbClr val="70AD47">
                    <a:lumMod val="7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Anreize für Sanierungen</a:t>
            </a:r>
            <a:endParaRPr lang="de-DE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876012" y="2238818"/>
            <a:ext cx="7642513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de-AT" sz="15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>
              <a:buAutoNum type="alphaLcParenR"/>
            </a:pPr>
            <a:r>
              <a:rPr lang="de-AT" b="1" dirty="0" smtClean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§ 14 Abs. 7 Z 2a: </a:t>
            </a:r>
            <a:r>
              <a:rPr lang="de-AT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nach Refinanzierung Fremdmittel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Bedienung/Tilgung der                 </a:t>
            </a:r>
            <a:r>
              <a:rPr lang="de-AT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EM-Instandhaltungsvorlagen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der GBV (die EVB-relevant eingesetzt) </a:t>
            </a:r>
          </a:p>
          <a:p>
            <a:pPr marL="342900" lvl="0" indent="-342900">
              <a:buAutoNum type="alphaLcParenR"/>
            </a:pPr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kann „Glättung“ der Sanierungskosten bewirken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keine Wohnkosten-Erhöhung und Mietensprünge für Mieter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bessere Planbarkeit + keine Abschreibungserfordernisse für GBV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Rückkehr zur quasi „halben“ Rechtslage wie vor WRN 1999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de-AT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gerichtl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 Überprüfbarkeit gem. § 22 Abs. 1 Z 6 (IA)</a:t>
            </a:r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/>
            <a:endParaRPr lang="de-AT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/>
            <a:r>
              <a:rPr lang="de-AT" b="1" dirty="0" smtClean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b) § 14 Abs. 7a erster Satz: 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formale Adaption</a:t>
            </a:r>
            <a:endParaRPr lang="de-AT" sz="135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839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1759658" y="718465"/>
            <a:ext cx="6930567" cy="948690"/>
          </a:xfrm>
        </p:spPr>
        <p:txBody>
          <a:bodyPr/>
          <a:lstStyle/>
          <a:p>
            <a:pPr algn="ctr"/>
            <a:r>
              <a:rPr lang="de-AT" sz="4000" b="1" dirty="0" smtClean="0">
                <a:solidFill>
                  <a:srgbClr val="70AD47">
                    <a:lumMod val="75000"/>
                  </a:srgbClr>
                </a:solidFill>
              </a:rPr>
              <a:t/>
            </a:r>
            <a:br>
              <a:rPr lang="de-AT" sz="4000" b="1" dirty="0" smtClean="0">
                <a:solidFill>
                  <a:srgbClr val="70AD47">
                    <a:lumMod val="75000"/>
                  </a:srgbClr>
                </a:solidFill>
              </a:rPr>
            </a:br>
            <a:r>
              <a:rPr lang="de-AT" sz="3200" b="1" dirty="0" smtClean="0">
                <a:solidFill>
                  <a:srgbClr val="70AD47">
                    <a:lumMod val="7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II. 2. erneuerbare Energien</a:t>
            </a:r>
            <a:endParaRPr lang="de-DE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03525" y="1738175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lphaLcParenR"/>
            </a:pPr>
            <a:r>
              <a:rPr lang="de-AT" b="1" dirty="0">
                <a:solidFill>
                  <a:srgbClr val="70AD47">
                    <a:lumMod val="7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§ 14a Abs. </a:t>
            </a:r>
            <a:r>
              <a:rPr lang="de-AT" b="1" dirty="0" smtClean="0">
                <a:solidFill>
                  <a:srgbClr val="70AD47">
                    <a:lumMod val="7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 Z 5: 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Installation </a:t>
            </a:r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von Gemeinschaftseinrichtungen zur </a:t>
            </a:r>
            <a:r>
              <a:rPr lang="de-AT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Erzeugung und </a:t>
            </a:r>
            <a:r>
              <a:rPr lang="de-AT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Versorgung </a:t>
            </a:r>
            <a:r>
              <a:rPr lang="de-AT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mit erneuerbarer Energie</a:t>
            </a:r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 als qualifizierte (fiktive) 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Erhaltungsarbeit </a:t>
            </a:r>
            <a:endParaRPr lang="de-AT" b="1" dirty="0">
              <a:solidFill>
                <a:srgbClr val="70AD47">
                  <a:lumMod val="50000"/>
                </a:srgb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de-AT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„</a:t>
            </a:r>
            <a:r>
              <a:rPr lang="de-AT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Mieterstrom“ gem. § 16a </a:t>
            </a:r>
            <a:r>
              <a:rPr lang="de-AT" dirty="0" err="1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ElWOG</a:t>
            </a:r>
            <a:endParaRPr lang="de-AT" dirty="0" smtClean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AT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siehe auch § 2 Z 2 </a:t>
            </a:r>
            <a:r>
              <a:rPr lang="de-AT" i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neu</a:t>
            </a:r>
            <a:r>
              <a:rPr lang="de-AT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„umfassende Sanierung“ als Errichtung</a:t>
            </a:r>
            <a:r>
              <a:rPr lang="de-AT" i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de-AT" b="1" dirty="0">
              <a:solidFill>
                <a:srgbClr val="70AD47">
                  <a:lumMod val="50000"/>
                </a:srgb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de-AT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de-AT" b="1" dirty="0" smtClean="0">
                <a:solidFill>
                  <a:srgbClr val="70AD47">
                    <a:lumMod val="7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§ 14a Abs. 2 Z 5a: 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Herstellung </a:t>
            </a:r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der </a:t>
            </a:r>
            <a:r>
              <a:rPr lang="de-AT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vorbereitenden Leitungsinfrastruktur </a:t>
            </a:r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(Schutzrohre für 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Elektrokabel</a:t>
            </a:r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) für Errichtung von Ladepunkten für Elektrofahrzeuge als 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qualifizierte </a:t>
            </a:r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(fiktive) Erhaltungsarbeit </a:t>
            </a:r>
            <a:endParaRPr lang="de-AT" b="1" dirty="0">
              <a:solidFill>
                <a:srgbClr val="70AD47">
                  <a:lumMod val="50000"/>
                </a:srgb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AT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vorbereitende Umsetzung EU-Vorgaben (bei „größeren Renovierungen“ + mehr als 10 Stellplätzen; Ausnahmen: &gt; 7% der Gesamtkosten, technische Probleme</a:t>
            </a:r>
            <a:r>
              <a:rPr lang="de-AT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de-AT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AT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erleichtert Änderungsrecht (Einzelanschluss) des einzelnen Mieters gem.   </a:t>
            </a:r>
            <a:r>
              <a:rPr lang="de-AT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§ </a:t>
            </a:r>
            <a:r>
              <a:rPr lang="de-AT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 Abs. 1 MRG (auf eigene Kosten</a:t>
            </a:r>
            <a:r>
              <a:rPr lang="de-AT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de-AT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de-AT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Errichtung Ladestationen = Verbesserung gem. § 14b </a:t>
            </a:r>
            <a:r>
              <a:rPr lang="de-AT" i="1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de-AT" b="1" dirty="0" smtClean="0">
              <a:solidFill>
                <a:srgbClr val="70AD47">
                  <a:lumMod val="50000"/>
                </a:srgb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>
              <a:buFont typeface="+mj-lt"/>
              <a:buAutoNum type="alphaLcParenR"/>
            </a:pPr>
            <a:endParaRPr lang="de-AT" b="1" dirty="0">
              <a:solidFill>
                <a:srgbClr val="70AD47">
                  <a:lumMod val="50000"/>
                </a:srgb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>
              <a:buFont typeface="+mj-lt"/>
              <a:buAutoNum type="alphaLcParenR"/>
            </a:pPr>
            <a:r>
              <a:rPr lang="de-AT" b="1" dirty="0" smtClean="0">
                <a:solidFill>
                  <a:srgbClr val="70AD47">
                    <a:lumMod val="75000"/>
                  </a:srgb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§ 14c Abs. 1 Z 2: 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Mieter-Mehrheit </a:t>
            </a:r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kann Maßnahmen 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erzwingen</a:t>
            </a:r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1121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187210" y="1558650"/>
            <a:ext cx="7331826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de-AT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/>
            <a:r>
              <a:rPr lang="de-AT" b="1" dirty="0" smtClean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d) § 14 Abs. 2b: 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im </a:t>
            </a:r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Weg über </a:t>
            </a:r>
            <a:r>
              <a:rPr lang="de-AT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EVB-Sanierungsvereinbarungen</a:t>
            </a:r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de-AT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/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  (mit </a:t>
            </a:r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¾ Mietermehrheit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 finanzierbar: auch Anlagen Erzeugung</a:t>
            </a:r>
          </a:p>
          <a:p>
            <a:pPr lvl="0"/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  Erneuerbare + Ladestationen (</a:t>
            </a:r>
            <a:r>
              <a:rPr lang="de-AT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öffentl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 gefördert und sachverständige </a:t>
            </a:r>
          </a:p>
          <a:p>
            <a:pPr lvl="0"/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  </a:t>
            </a:r>
            <a:r>
              <a:rPr lang="de-AT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Stellungnahme 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über Angemessenheit an Mieter)</a:t>
            </a:r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57213" lvl="1" indent="-214313">
              <a:buFont typeface="Courier New" panose="02070309020205020404" pitchFamily="49" charset="0"/>
              <a:buChar char="o"/>
            </a:pPr>
            <a:endParaRPr lang="de-A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/>
            <a:endParaRPr lang="de-AT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/>
            <a:r>
              <a:rPr lang="de-AT" b="1" dirty="0" smtClean="0">
                <a:solidFill>
                  <a:schemeClr val="accent3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e) § 7 Abs. 3 Z 4: 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Errichtung</a:t>
            </a:r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, Erwerbung und Betrieb von Einrichtungen 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zur</a:t>
            </a:r>
          </a:p>
          <a:p>
            <a:pPr lvl="0"/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Erzeugung und 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Versorgung </a:t>
            </a:r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mit erneuerbarer Energie als </a:t>
            </a:r>
            <a:r>
              <a:rPr lang="de-AT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steuerbefreites</a:t>
            </a:r>
          </a:p>
          <a:p>
            <a:pPr lvl="0"/>
            <a:r>
              <a:rPr lang="de-AT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de-AT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 Nebengeschäft!   </a:t>
            </a:r>
          </a:p>
          <a:p>
            <a:pPr lvl="0"/>
            <a:endParaRPr lang="de-AT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57213" lvl="1" indent="-214313">
              <a:buFont typeface="Courier New" panose="02070309020205020404" pitchFamily="49" charset="0"/>
              <a:buChar char="o"/>
            </a:pPr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nicht steuerbefreit, wenn allgemein für Wohnbevölkerung + </a:t>
            </a:r>
            <a:r>
              <a:rPr lang="de-A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GewO </a:t>
            </a:r>
            <a:r>
              <a:rPr lang="de-AT" dirty="0">
                <a:latin typeface="Calibri Light" panose="020F0302020204030204" pitchFamily="34" charset="0"/>
                <a:cs typeface="Calibri Light" panose="020F0302020204030204" pitchFamily="34" charset="0"/>
              </a:rPr>
              <a:t>unterliegend (IA)</a:t>
            </a:r>
          </a:p>
          <a:p>
            <a:pPr marL="557213" lvl="1" indent="-214313">
              <a:buFont typeface="Courier New" panose="02070309020205020404" pitchFamily="49" charset="0"/>
              <a:buChar char="o"/>
            </a:pPr>
            <a:endParaRPr lang="de-AT" sz="135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60617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49" y="87965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de-DE" sz="4000" b="1" dirty="0" smtClean="0">
                <a:solidFill>
                  <a:srgbClr val="FFC000"/>
                </a:solidFill>
              </a:rPr>
              <a:t/>
            </a:r>
            <a:br>
              <a:rPr lang="de-DE" sz="4000" b="1" dirty="0" smtClean="0">
                <a:solidFill>
                  <a:srgbClr val="FFC000"/>
                </a:solidFill>
              </a:rPr>
            </a:br>
            <a:r>
              <a:rPr lang="de-DE" sz="3200" b="1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III. 1) Kostenentgelt</a:t>
            </a:r>
            <a:r>
              <a:rPr lang="de-DE" sz="3200" b="1" dirty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de-DE" sz="3200" b="1" dirty="0" smtClean="0">
                <a:solidFill>
                  <a:srgbClr val="FFC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2) EVB</a:t>
            </a:r>
            <a:endParaRPr lang="de-DE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4" y="2176376"/>
            <a:ext cx="6191250" cy="348615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476374" y="5873481"/>
            <a:ext cx="61912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3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Sanierung der Burg </a:t>
            </a:r>
            <a:r>
              <a:rPr lang="de-AT" sz="1350" b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Schlaining</a:t>
            </a:r>
            <a:r>
              <a:rPr lang="de-AT" sz="135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ab 2020</a:t>
            </a:r>
            <a:endParaRPr lang="de-DE" sz="13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9205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publik-AT-4x3">
  <a:themeElements>
    <a:clrScheme name="CD-Farbpalette">
      <a:dk1>
        <a:srgbClr val="000000"/>
      </a:dk1>
      <a:lt1>
        <a:srgbClr val="FFFFFF"/>
      </a:lt1>
      <a:dk2>
        <a:srgbClr val="3E3E40"/>
      </a:dk2>
      <a:lt2>
        <a:srgbClr val="808080"/>
      </a:lt2>
      <a:accent1>
        <a:srgbClr val="338E9C"/>
      </a:accent1>
      <a:accent2>
        <a:srgbClr val="CA0538"/>
      </a:accent2>
      <a:accent3>
        <a:srgbClr val="60B565"/>
      </a:accent3>
      <a:accent4>
        <a:srgbClr val="FFD500"/>
      </a:accent4>
      <a:accent5>
        <a:srgbClr val="F59C00"/>
      </a:accent5>
      <a:accent6>
        <a:srgbClr val="961253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 Powerpoint 4zu3 deutsch.pptx" id="{FC768674-532D-4674-82A2-6B8D7EDB652B}" vid="{1FF137E0-B127-4D17-89E1-448C6A6BB1D8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PPoint_CD_DE_4zu3</Template>
  <TotalTime>0</TotalTime>
  <Words>1173</Words>
  <Application>Microsoft Office PowerPoint</Application>
  <PresentationFormat>Bildschirmpräsentation (4:3)</PresentationFormat>
  <Paragraphs>164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Corbel</vt:lpstr>
      <vt:lpstr>Courier New</vt:lpstr>
      <vt:lpstr>Symbol</vt:lpstr>
      <vt:lpstr>Times New Roman</vt:lpstr>
      <vt:lpstr>Wingdings</vt:lpstr>
      <vt:lpstr>Republik-AT-4x3</vt:lpstr>
      <vt:lpstr>    WS 2: Verbesserungen für Mieter  und Nutzer von Wohnungen </vt:lpstr>
      <vt:lpstr>Überblick inhaltlich</vt:lpstr>
      <vt:lpstr>   I. Ausweitung Spekulationsfrist   </vt:lpstr>
      <vt:lpstr>PowerPoint-Präsentation</vt:lpstr>
      <vt:lpstr> II. 1. Anreize für Sanierungen,   2. erneuerbare Energien </vt:lpstr>
      <vt:lpstr>II. 1. Anreize für Sanierungen</vt:lpstr>
      <vt:lpstr> II. 2. erneuerbare Energien</vt:lpstr>
      <vt:lpstr>PowerPoint-Präsentation</vt:lpstr>
      <vt:lpstr> III. 1) Kostenentgelt, 2) EVB</vt:lpstr>
      <vt:lpstr>  III. 1) Kostenentgelt</vt:lpstr>
      <vt:lpstr>  III. 2)  EVB</vt:lpstr>
      <vt:lpstr>  IV. „Österreich – Regelung“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BMDW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Folienpräsentation maximal zweizeilig</dc:title>
  <dc:creator>Sommer, Andreas</dc:creator>
  <cp:lastModifiedBy>Sommer, Andreas</cp:lastModifiedBy>
  <cp:revision>8</cp:revision>
  <cp:lastPrinted>2018-07-05T18:23:58Z</cp:lastPrinted>
  <dcterms:created xsi:type="dcterms:W3CDTF">2019-08-27T08:51:53Z</dcterms:created>
  <dcterms:modified xsi:type="dcterms:W3CDTF">2019-08-27T09:43:34Z</dcterms:modified>
</cp:coreProperties>
</file>